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10287000" cx="18288000"/>
  <p:notesSz cx="6858000" cy="9144000"/>
  <p:embeddedFontLst>
    <p:embeddedFont>
      <p:font typeface="Raleway"/>
      <p:regular r:id="rId20"/>
      <p:bold r:id="rId21"/>
      <p:italic r:id="rId22"/>
      <p:boldItalic r:id="rId23"/>
    </p:embeddedFont>
    <p:embeddedFont>
      <p:font typeface="Raleway SemiBold"/>
      <p:regular r:id="rId24"/>
      <p:bold r:id="rId25"/>
      <p:italic r:id="rId26"/>
      <p:boldItalic r:id="rId27"/>
    </p:embeddedFont>
    <p:embeddedFont>
      <p:font typeface="Raleway Medium"/>
      <p:regular r:id="rId28"/>
      <p:bold r:id="rId29"/>
      <p:italic r:id="rId30"/>
      <p:boldItalic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r:id="rId32" roundtripDataSignature="AMtx7mhf+9YbEggRqQNK7IX28YrrRAqER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aleway-regular.fntdata"/><Relationship Id="rId22" Type="http://schemas.openxmlformats.org/officeDocument/2006/relationships/font" Target="fonts/Raleway-italic.fntdata"/><Relationship Id="rId21" Type="http://schemas.openxmlformats.org/officeDocument/2006/relationships/font" Target="fonts/Raleway-bold.fntdata"/><Relationship Id="rId24" Type="http://schemas.openxmlformats.org/officeDocument/2006/relationships/font" Target="fonts/RalewaySemiBold-regular.fntdata"/><Relationship Id="rId23" Type="http://schemas.openxmlformats.org/officeDocument/2006/relationships/font" Target="fonts/Raleway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alewaySemiBold-italic.fntdata"/><Relationship Id="rId25" Type="http://schemas.openxmlformats.org/officeDocument/2006/relationships/font" Target="fonts/RalewaySemiBold-bold.fntdata"/><Relationship Id="rId28" Type="http://schemas.openxmlformats.org/officeDocument/2006/relationships/font" Target="fonts/RalewayMedium-regular.fntdata"/><Relationship Id="rId27" Type="http://schemas.openxmlformats.org/officeDocument/2006/relationships/font" Target="fonts/RalewaySemiBold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alewayMedium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alewayMedium-boldItalic.fntdata"/><Relationship Id="rId30" Type="http://schemas.openxmlformats.org/officeDocument/2006/relationships/font" Target="fonts/RalewayMedium-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32" Type="http://customschemas.google.com/relationships/presentationmetadata" Target="meta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2" name="Google Shape;82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6a31d62e5c_0_4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5" name="Google Shape;205;g36a31d62e5c_0_42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6a31d62e5c_0_3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0" name="Google Shape;210;g36a31d62e5c_0_3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730c67d685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36" name="Google Shape;236;g3730c67d685_0_4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3730c67d685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8" name="Google Shape;258;g3730c67d685_0_7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6a31d62e5c_0_4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83" name="Google Shape;283;g36a31d62e5c_0_41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6a31d62e5c_0_4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4" name="Google Shape;114;g36a31d62e5c_0_43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6a31d62e5c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9" name="Google Shape;119;g36a31d62e5c_0_6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7" name="Google Shape;127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6f137b30ff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5" name="Google Shape;135;g36f137b30f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730c67d685_0_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6" name="Google Shape;146;g3730c67d685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6c29daf68e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6" name="Google Shape;156;g36c29daf68e_0_1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6c29daf68e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6" name="Google Shape;176;g36c29daf68e_0_3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730c67d685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1" name="Google Shape;191;g3730c67d685_0_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3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3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3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2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2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2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2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2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2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2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2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2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2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2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3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3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2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2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2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2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20"/>
          <p:cNvGrpSpPr/>
          <p:nvPr/>
        </p:nvGrpSpPr>
        <p:grpSpPr>
          <a:xfrm>
            <a:off x="-1660551" y="-1166568"/>
            <a:ext cx="5143784" cy="5424652"/>
            <a:chOff x="0" y="-38100"/>
            <a:chExt cx="544800" cy="574554"/>
          </a:xfrm>
        </p:grpSpPr>
        <p:sp>
          <p:nvSpPr>
            <p:cNvPr id="85" name="Google Shape;85;p20"/>
            <p:cNvSpPr/>
            <p:nvPr/>
          </p:nvSpPr>
          <p:spPr>
            <a:xfrm>
              <a:off x="0" y="0"/>
              <a:ext cx="544751" cy="536454"/>
            </a:xfrm>
            <a:custGeom>
              <a:rect b="b" l="l" r="r" t="t"/>
              <a:pathLst>
                <a:path extrusionOk="0" h="536454" w="544751">
                  <a:moveTo>
                    <a:pt x="37631" y="0"/>
                  </a:moveTo>
                  <a:lnTo>
                    <a:pt x="507120" y="0"/>
                  </a:lnTo>
                  <a:cubicBezTo>
                    <a:pt x="527903" y="0"/>
                    <a:pt x="544751" y="16848"/>
                    <a:pt x="544751" y="37631"/>
                  </a:cubicBezTo>
                  <a:lnTo>
                    <a:pt x="544751" y="498823"/>
                  </a:lnTo>
                  <a:cubicBezTo>
                    <a:pt x="544751" y="519606"/>
                    <a:pt x="527903" y="536454"/>
                    <a:pt x="507120" y="536454"/>
                  </a:cubicBezTo>
                  <a:lnTo>
                    <a:pt x="37631" y="536454"/>
                  </a:lnTo>
                  <a:cubicBezTo>
                    <a:pt x="16848" y="536454"/>
                    <a:pt x="0" y="519606"/>
                    <a:pt x="0" y="498823"/>
                  </a:cubicBezTo>
                  <a:lnTo>
                    <a:pt x="0" y="37631"/>
                  </a:lnTo>
                  <a:cubicBezTo>
                    <a:pt x="0" y="16848"/>
                    <a:pt x="16848" y="0"/>
                    <a:pt x="37631" y="0"/>
                  </a:cubicBezTo>
                  <a:close/>
                </a:path>
              </a:pathLst>
            </a:custGeom>
            <a:solidFill>
              <a:srgbClr val="FF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20"/>
            <p:cNvSpPr txBox="1"/>
            <p:nvPr/>
          </p:nvSpPr>
          <p:spPr>
            <a:xfrm>
              <a:off x="0" y="-38100"/>
              <a:ext cx="544800" cy="57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7" name="Google Shape;87;p20"/>
          <p:cNvSpPr/>
          <p:nvPr/>
        </p:nvSpPr>
        <p:spPr>
          <a:xfrm>
            <a:off x="-2859052" y="6606464"/>
            <a:ext cx="3650491" cy="1014160"/>
          </a:xfrm>
          <a:custGeom>
            <a:rect b="b" l="l" r="r" t="t"/>
            <a:pathLst>
              <a:path extrusionOk="0" h="107414" w="386639">
                <a:moveTo>
                  <a:pt x="53020" y="0"/>
                </a:moveTo>
                <a:lnTo>
                  <a:pt x="333619" y="0"/>
                </a:lnTo>
                <a:cubicBezTo>
                  <a:pt x="362901" y="0"/>
                  <a:pt x="386639" y="23738"/>
                  <a:pt x="386639" y="53020"/>
                </a:cubicBezTo>
                <a:lnTo>
                  <a:pt x="386639" y="54394"/>
                </a:lnTo>
                <a:cubicBezTo>
                  <a:pt x="386639" y="83677"/>
                  <a:pt x="362901" y="107414"/>
                  <a:pt x="333619" y="107414"/>
                </a:cubicBezTo>
                <a:lnTo>
                  <a:pt x="53020" y="107414"/>
                </a:lnTo>
                <a:cubicBezTo>
                  <a:pt x="38958" y="107414"/>
                  <a:pt x="25472" y="101828"/>
                  <a:pt x="15529" y="91885"/>
                </a:cubicBezTo>
                <a:cubicBezTo>
                  <a:pt x="5586" y="81942"/>
                  <a:pt x="0" y="68456"/>
                  <a:pt x="0" y="54394"/>
                </a:cubicBezTo>
                <a:lnTo>
                  <a:pt x="0" y="53020"/>
                </a:lnTo>
                <a:cubicBezTo>
                  <a:pt x="0" y="23738"/>
                  <a:pt x="23738" y="0"/>
                  <a:pt x="53020" y="0"/>
                </a:cubicBezTo>
                <a:close/>
              </a:path>
            </a:pathLst>
          </a:custGeom>
          <a:solidFill>
            <a:srgbClr val="CED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8" name="Google Shape;88;p20"/>
          <p:cNvGrpSpPr/>
          <p:nvPr/>
        </p:nvGrpSpPr>
        <p:grpSpPr>
          <a:xfrm>
            <a:off x="13490099" y="4401205"/>
            <a:ext cx="5143306" cy="5424685"/>
            <a:chOff x="0" y="-38100"/>
            <a:chExt cx="544751" cy="574554"/>
          </a:xfrm>
        </p:grpSpPr>
        <p:sp>
          <p:nvSpPr>
            <p:cNvPr id="89" name="Google Shape;89;p20"/>
            <p:cNvSpPr/>
            <p:nvPr/>
          </p:nvSpPr>
          <p:spPr>
            <a:xfrm>
              <a:off x="0" y="0"/>
              <a:ext cx="544751" cy="536454"/>
            </a:xfrm>
            <a:custGeom>
              <a:rect b="b" l="l" r="r" t="t"/>
              <a:pathLst>
                <a:path extrusionOk="0" h="536454" w="544751">
                  <a:moveTo>
                    <a:pt x="37631" y="0"/>
                  </a:moveTo>
                  <a:lnTo>
                    <a:pt x="507120" y="0"/>
                  </a:lnTo>
                  <a:cubicBezTo>
                    <a:pt x="527903" y="0"/>
                    <a:pt x="544751" y="16848"/>
                    <a:pt x="544751" y="37631"/>
                  </a:cubicBezTo>
                  <a:lnTo>
                    <a:pt x="544751" y="498823"/>
                  </a:lnTo>
                  <a:cubicBezTo>
                    <a:pt x="544751" y="519606"/>
                    <a:pt x="527903" y="536454"/>
                    <a:pt x="507120" y="536454"/>
                  </a:cubicBezTo>
                  <a:lnTo>
                    <a:pt x="37631" y="536454"/>
                  </a:lnTo>
                  <a:cubicBezTo>
                    <a:pt x="16848" y="536454"/>
                    <a:pt x="0" y="519606"/>
                    <a:pt x="0" y="498823"/>
                  </a:cubicBezTo>
                  <a:lnTo>
                    <a:pt x="0" y="37631"/>
                  </a:lnTo>
                  <a:cubicBezTo>
                    <a:pt x="0" y="16848"/>
                    <a:pt x="16848" y="0"/>
                    <a:pt x="37631" y="0"/>
                  </a:cubicBezTo>
                  <a:close/>
                </a:path>
              </a:pathLst>
            </a:custGeom>
            <a:solidFill>
              <a:srgbClr val="FF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20"/>
            <p:cNvSpPr txBox="1"/>
            <p:nvPr/>
          </p:nvSpPr>
          <p:spPr>
            <a:xfrm>
              <a:off x="0" y="-38100"/>
              <a:ext cx="544751" cy="574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1" name="Google Shape;91;p20"/>
          <p:cNvGrpSpPr/>
          <p:nvPr/>
        </p:nvGrpSpPr>
        <p:grpSpPr>
          <a:xfrm>
            <a:off x="9554121" y="-1166583"/>
            <a:ext cx="5143306" cy="4986535"/>
            <a:chOff x="0" y="-38100"/>
            <a:chExt cx="544751" cy="528147"/>
          </a:xfrm>
        </p:grpSpPr>
        <p:sp>
          <p:nvSpPr>
            <p:cNvPr id="92" name="Google Shape;92;p20"/>
            <p:cNvSpPr/>
            <p:nvPr/>
          </p:nvSpPr>
          <p:spPr>
            <a:xfrm>
              <a:off x="0" y="0"/>
              <a:ext cx="544751" cy="490047"/>
            </a:xfrm>
            <a:custGeom>
              <a:rect b="b" l="l" r="r" t="t"/>
              <a:pathLst>
                <a:path extrusionOk="0" h="490047" w="544751">
                  <a:moveTo>
                    <a:pt x="37631" y="0"/>
                  </a:moveTo>
                  <a:lnTo>
                    <a:pt x="507120" y="0"/>
                  </a:lnTo>
                  <a:cubicBezTo>
                    <a:pt x="527903" y="0"/>
                    <a:pt x="544751" y="16848"/>
                    <a:pt x="544751" y="37631"/>
                  </a:cubicBezTo>
                  <a:lnTo>
                    <a:pt x="544751" y="452416"/>
                  </a:lnTo>
                  <a:cubicBezTo>
                    <a:pt x="544751" y="473199"/>
                    <a:pt x="527903" y="490047"/>
                    <a:pt x="507120" y="490047"/>
                  </a:cubicBezTo>
                  <a:lnTo>
                    <a:pt x="37631" y="490047"/>
                  </a:lnTo>
                  <a:cubicBezTo>
                    <a:pt x="16848" y="490047"/>
                    <a:pt x="0" y="473199"/>
                    <a:pt x="0" y="452416"/>
                  </a:cubicBezTo>
                  <a:lnTo>
                    <a:pt x="0" y="37631"/>
                  </a:lnTo>
                  <a:cubicBezTo>
                    <a:pt x="0" y="16848"/>
                    <a:pt x="16848" y="0"/>
                    <a:pt x="37631" y="0"/>
                  </a:cubicBezTo>
                  <a:close/>
                </a:path>
              </a:pathLst>
            </a:custGeom>
            <a:solidFill>
              <a:srgbClr val="5286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20"/>
            <p:cNvSpPr txBox="1"/>
            <p:nvPr/>
          </p:nvSpPr>
          <p:spPr>
            <a:xfrm>
              <a:off x="0" y="-38100"/>
              <a:ext cx="544751" cy="5281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4" name="Google Shape;94;p20"/>
          <p:cNvGrpSpPr/>
          <p:nvPr/>
        </p:nvGrpSpPr>
        <p:grpSpPr>
          <a:xfrm>
            <a:off x="1028700" y="668975"/>
            <a:ext cx="15887190" cy="8589354"/>
            <a:chOff x="0" y="-38100"/>
            <a:chExt cx="1719058" cy="909735"/>
          </a:xfrm>
        </p:grpSpPr>
        <p:sp>
          <p:nvSpPr>
            <p:cNvPr id="95" name="Google Shape;95;p20"/>
            <p:cNvSpPr/>
            <p:nvPr/>
          </p:nvSpPr>
          <p:spPr>
            <a:xfrm>
              <a:off x="0" y="0"/>
              <a:ext cx="1719058" cy="871635"/>
            </a:xfrm>
            <a:custGeom>
              <a:rect b="b" l="l" r="r" t="t"/>
              <a:pathLst>
                <a:path extrusionOk="0" h="871635" w="1719058">
                  <a:moveTo>
                    <a:pt x="11925" y="0"/>
                  </a:moveTo>
                  <a:lnTo>
                    <a:pt x="1707134" y="0"/>
                  </a:lnTo>
                  <a:cubicBezTo>
                    <a:pt x="1710296" y="0"/>
                    <a:pt x="1713329" y="1256"/>
                    <a:pt x="1715566" y="3493"/>
                  </a:cubicBezTo>
                  <a:cubicBezTo>
                    <a:pt x="1717802" y="5729"/>
                    <a:pt x="1719058" y="8762"/>
                    <a:pt x="1719058" y="11925"/>
                  </a:cubicBezTo>
                  <a:lnTo>
                    <a:pt x="1719058" y="859710"/>
                  </a:lnTo>
                  <a:cubicBezTo>
                    <a:pt x="1719058" y="866296"/>
                    <a:pt x="1713719" y="871635"/>
                    <a:pt x="1707134" y="871635"/>
                  </a:cubicBezTo>
                  <a:lnTo>
                    <a:pt x="11925" y="871635"/>
                  </a:lnTo>
                  <a:cubicBezTo>
                    <a:pt x="5339" y="871635"/>
                    <a:pt x="0" y="866296"/>
                    <a:pt x="0" y="859710"/>
                  </a:cubicBezTo>
                  <a:lnTo>
                    <a:pt x="0" y="11925"/>
                  </a:lnTo>
                  <a:cubicBezTo>
                    <a:pt x="0" y="5339"/>
                    <a:pt x="5339" y="0"/>
                    <a:pt x="11925" y="0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20"/>
            <p:cNvSpPr txBox="1"/>
            <p:nvPr/>
          </p:nvSpPr>
          <p:spPr>
            <a:xfrm>
              <a:off x="0" y="-38100"/>
              <a:ext cx="1719058" cy="9097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7" name="Google Shape;97;p20"/>
          <p:cNvSpPr txBox="1"/>
          <p:nvPr/>
        </p:nvSpPr>
        <p:spPr>
          <a:xfrm>
            <a:off x="2619277" y="4681675"/>
            <a:ext cx="13049700" cy="14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n-US" sz="96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Szerencsejátékok</a:t>
            </a:r>
            <a:endParaRPr b="0" i="0" sz="9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98" name="Google Shape;98;p20"/>
          <p:cNvGrpSpPr/>
          <p:nvPr/>
        </p:nvGrpSpPr>
        <p:grpSpPr>
          <a:xfrm>
            <a:off x="440752" y="8073488"/>
            <a:ext cx="2526524" cy="2574033"/>
            <a:chOff x="0" y="-38100"/>
            <a:chExt cx="267596" cy="272628"/>
          </a:xfrm>
        </p:grpSpPr>
        <p:sp>
          <p:nvSpPr>
            <p:cNvPr id="99" name="Google Shape;99;p20"/>
            <p:cNvSpPr/>
            <p:nvPr/>
          </p:nvSpPr>
          <p:spPr>
            <a:xfrm>
              <a:off x="0" y="0"/>
              <a:ext cx="267596" cy="234528"/>
            </a:xfrm>
            <a:custGeom>
              <a:rect b="b" l="l" r="r" t="t"/>
              <a:pathLst>
                <a:path extrusionOk="0" h="234528" w="267596">
                  <a:moveTo>
                    <a:pt x="76606" y="0"/>
                  </a:moveTo>
                  <a:lnTo>
                    <a:pt x="190990" y="0"/>
                  </a:lnTo>
                  <a:cubicBezTo>
                    <a:pt x="233298" y="0"/>
                    <a:pt x="267596" y="34298"/>
                    <a:pt x="267596" y="76606"/>
                  </a:cubicBezTo>
                  <a:lnTo>
                    <a:pt x="267596" y="157921"/>
                  </a:lnTo>
                  <a:cubicBezTo>
                    <a:pt x="267596" y="178239"/>
                    <a:pt x="259525" y="197724"/>
                    <a:pt x="245158" y="212090"/>
                  </a:cubicBezTo>
                  <a:cubicBezTo>
                    <a:pt x="230792" y="226457"/>
                    <a:pt x="211307" y="234528"/>
                    <a:pt x="190990" y="234528"/>
                  </a:cubicBezTo>
                  <a:lnTo>
                    <a:pt x="76606" y="234528"/>
                  </a:lnTo>
                  <a:cubicBezTo>
                    <a:pt x="34298" y="234528"/>
                    <a:pt x="0" y="200230"/>
                    <a:pt x="0" y="157921"/>
                  </a:cubicBezTo>
                  <a:lnTo>
                    <a:pt x="0" y="76606"/>
                  </a:lnTo>
                  <a:cubicBezTo>
                    <a:pt x="0" y="56289"/>
                    <a:pt x="8071" y="36804"/>
                    <a:pt x="22438" y="22438"/>
                  </a:cubicBezTo>
                  <a:cubicBezTo>
                    <a:pt x="36804" y="8071"/>
                    <a:pt x="56289" y="0"/>
                    <a:pt x="76606" y="0"/>
                  </a:cubicBezTo>
                  <a:close/>
                </a:path>
              </a:pathLst>
            </a:custGeom>
            <a:solidFill>
              <a:srgbClr val="5286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20"/>
            <p:cNvSpPr txBox="1"/>
            <p:nvPr/>
          </p:nvSpPr>
          <p:spPr>
            <a:xfrm>
              <a:off x="0" y="-38100"/>
              <a:ext cx="267596" cy="2726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" name="Google Shape;101;p20"/>
          <p:cNvGrpSpPr/>
          <p:nvPr/>
        </p:nvGrpSpPr>
        <p:grpSpPr>
          <a:xfrm>
            <a:off x="1310468" y="1323697"/>
            <a:ext cx="213301" cy="213301"/>
            <a:chOff x="0" y="0"/>
            <a:chExt cx="812800" cy="812800"/>
          </a:xfrm>
        </p:grpSpPr>
        <p:sp>
          <p:nvSpPr>
            <p:cNvPr id="102" name="Google Shape;102;p2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20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311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4" name="Google Shape;104;p20"/>
          <p:cNvSpPr/>
          <p:nvPr/>
        </p:nvSpPr>
        <p:spPr>
          <a:xfrm>
            <a:off x="15668823" y="2210264"/>
            <a:ext cx="3650839" cy="1014257"/>
          </a:xfrm>
          <a:custGeom>
            <a:rect b="b" l="l" r="r" t="t"/>
            <a:pathLst>
              <a:path extrusionOk="0" h="107414" w="386639">
                <a:moveTo>
                  <a:pt x="53020" y="0"/>
                </a:moveTo>
                <a:lnTo>
                  <a:pt x="333619" y="0"/>
                </a:lnTo>
                <a:cubicBezTo>
                  <a:pt x="362901" y="0"/>
                  <a:pt x="386639" y="23738"/>
                  <a:pt x="386639" y="53020"/>
                </a:cubicBezTo>
                <a:lnTo>
                  <a:pt x="386639" y="54394"/>
                </a:lnTo>
                <a:cubicBezTo>
                  <a:pt x="386639" y="83677"/>
                  <a:pt x="362901" y="107414"/>
                  <a:pt x="333619" y="107414"/>
                </a:cubicBezTo>
                <a:lnTo>
                  <a:pt x="53020" y="107414"/>
                </a:lnTo>
                <a:cubicBezTo>
                  <a:pt x="38958" y="107414"/>
                  <a:pt x="25472" y="101828"/>
                  <a:pt x="15529" y="91885"/>
                </a:cubicBezTo>
                <a:cubicBezTo>
                  <a:pt x="5586" y="81942"/>
                  <a:pt x="0" y="68456"/>
                  <a:pt x="0" y="54394"/>
                </a:cubicBezTo>
                <a:lnTo>
                  <a:pt x="0" y="53020"/>
                </a:lnTo>
                <a:cubicBezTo>
                  <a:pt x="0" y="23738"/>
                  <a:pt x="23738" y="0"/>
                  <a:pt x="53020" y="0"/>
                </a:cubicBezTo>
                <a:close/>
              </a:path>
            </a:pathLst>
          </a:custGeom>
          <a:solidFill>
            <a:srgbClr val="CED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5" name="Google Shape;105;p20"/>
          <p:cNvGrpSpPr/>
          <p:nvPr/>
        </p:nvGrpSpPr>
        <p:grpSpPr>
          <a:xfrm>
            <a:off x="16296297" y="2610759"/>
            <a:ext cx="213301" cy="213301"/>
            <a:chOff x="0" y="0"/>
            <a:chExt cx="812800" cy="812800"/>
          </a:xfrm>
        </p:grpSpPr>
        <p:sp>
          <p:nvSpPr>
            <p:cNvPr id="106" name="Google Shape;106;p2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20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311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8" name="Google Shape;108;p20"/>
          <p:cNvGrpSpPr/>
          <p:nvPr/>
        </p:nvGrpSpPr>
        <p:grpSpPr>
          <a:xfrm>
            <a:off x="675297" y="8656653"/>
            <a:ext cx="213301" cy="213301"/>
            <a:chOff x="0" y="0"/>
            <a:chExt cx="812800" cy="812800"/>
          </a:xfrm>
        </p:grpSpPr>
        <p:sp>
          <p:nvSpPr>
            <p:cNvPr id="109" name="Google Shape;109;p2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20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311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1" name="Google Shape;111;p20" title="vegleges_1.png"/>
          <p:cNvPicPr preferRelativeResize="0"/>
          <p:nvPr/>
        </p:nvPicPr>
        <p:blipFill rotWithShape="1">
          <a:blip r:embed="rId3">
            <a:alphaModFix/>
          </a:blip>
          <a:srcRect b="0" l="-5988" r="0" t="2229"/>
          <a:stretch/>
        </p:blipFill>
        <p:spPr>
          <a:xfrm>
            <a:off x="13927003" y="6267919"/>
            <a:ext cx="4735299" cy="470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A3A3A"/>
        </a:solid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6a31d62e5c_0_425"/>
          <p:cNvSpPr txBox="1"/>
          <p:nvPr/>
        </p:nvSpPr>
        <p:spPr>
          <a:xfrm>
            <a:off x="1063500" y="4589400"/>
            <a:ext cx="161610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720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Egy híres s</a:t>
            </a:r>
            <a:r>
              <a:rPr b="0" i="0" lang="en-US" sz="7200" u="none" cap="none" strike="noStrike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tratégia</a:t>
            </a:r>
            <a:endParaRPr b="0" i="0" sz="7200" u="none" cap="none" strike="noStrike">
              <a:solidFill>
                <a:srgbClr val="FFFFFF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6a31d62e5c_0_310"/>
          <p:cNvSpPr txBox="1"/>
          <p:nvPr/>
        </p:nvSpPr>
        <p:spPr>
          <a:xfrm>
            <a:off x="1028700" y="1095375"/>
            <a:ext cx="142560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7200" u="none" cap="none" strike="noStrike">
                <a:solidFill>
                  <a:srgbClr val="000000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Martingale-módszer</a:t>
            </a:r>
            <a:endParaRPr b="0" i="0" sz="7200" u="none" cap="none" strike="noStrike">
              <a:solidFill>
                <a:srgbClr val="000000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213" name="Google Shape;213;g36a31d62e5c_0_310"/>
          <p:cNvSpPr txBox="1"/>
          <p:nvPr/>
        </p:nvSpPr>
        <p:spPr>
          <a:xfrm>
            <a:off x="1028700" y="3429000"/>
            <a:ext cx="80517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572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Raleway"/>
              <a:buChar char="❏"/>
            </a:pPr>
            <a:r>
              <a:rPr b="0" i="0" lang="en-US" sz="3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18. századi Franciaország</a:t>
            </a:r>
            <a:endParaRPr b="0" i="0" sz="3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4572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Raleway"/>
              <a:buChar char="❏"/>
            </a:pPr>
            <a:r>
              <a:rPr b="0" i="0" lang="en-US" sz="3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pénzfeldobós játék, ahol</a:t>
            </a:r>
            <a:r>
              <a:rPr lang="en-US" sz="3600">
                <a:latin typeface="Raleway"/>
                <a:ea typeface="Raleway"/>
                <a:cs typeface="Raleway"/>
                <a:sym typeface="Raleway"/>
              </a:rPr>
              <a:t> 50% eséllyel nyerünk</a:t>
            </a:r>
            <a:endParaRPr sz="3600">
              <a:latin typeface="Raleway"/>
              <a:ea typeface="Raleway"/>
              <a:cs typeface="Raleway"/>
              <a:sym typeface="Raleway"/>
            </a:endParaRPr>
          </a:p>
          <a:p>
            <a:pPr indent="-4572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600"/>
              <a:buFont typeface="Raleway"/>
              <a:buChar char="❏"/>
            </a:pPr>
            <a:r>
              <a:rPr lang="en-US" sz="3600">
                <a:latin typeface="Raleway"/>
                <a:ea typeface="Raleway"/>
                <a:cs typeface="Raleway"/>
                <a:sym typeface="Raleway"/>
              </a:rPr>
              <a:t>a nyeremény a tét kétszerese</a:t>
            </a:r>
            <a:endParaRPr sz="3600">
              <a:latin typeface="Raleway"/>
              <a:ea typeface="Raleway"/>
              <a:cs typeface="Raleway"/>
              <a:sym typeface="Raleway"/>
            </a:endParaRPr>
          </a:p>
          <a:p>
            <a:pPr indent="-4572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Raleway"/>
              <a:buChar char="❏"/>
            </a:pPr>
            <a:r>
              <a:rPr lang="en-US" sz="3600">
                <a:latin typeface="Raleway"/>
                <a:ea typeface="Raleway"/>
                <a:cs typeface="Raleway"/>
                <a:sym typeface="Raleway"/>
              </a:rPr>
              <a:t>ha nyerünk, kiszállunk</a:t>
            </a:r>
            <a:endParaRPr sz="3600">
              <a:latin typeface="Raleway"/>
              <a:ea typeface="Raleway"/>
              <a:cs typeface="Raleway"/>
              <a:sym typeface="Raleway"/>
            </a:endParaRPr>
          </a:p>
          <a:p>
            <a:pPr indent="-4572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Raleway"/>
              <a:buChar char="❏"/>
            </a:pPr>
            <a:r>
              <a:rPr lang="en-US" sz="3600">
                <a:latin typeface="Raleway"/>
                <a:ea typeface="Raleway"/>
                <a:cs typeface="Raleway"/>
                <a:sym typeface="Raleway"/>
              </a:rPr>
              <a:t>ha vesztünk, </a:t>
            </a:r>
            <a:r>
              <a:rPr b="0" i="0" lang="en-US" sz="36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duplázzuk az előző tétet és újra játszunk</a:t>
            </a:r>
            <a:endParaRPr b="0" i="0" sz="3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14" name="Google Shape;214;g36a31d62e5c_0_310"/>
          <p:cNvSpPr/>
          <p:nvPr/>
        </p:nvSpPr>
        <p:spPr>
          <a:xfrm>
            <a:off x="1928222" y="8489134"/>
            <a:ext cx="213360" cy="213360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g36a31d62e5c_0_310"/>
          <p:cNvSpPr/>
          <p:nvPr/>
        </p:nvSpPr>
        <p:spPr>
          <a:xfrm>
            <a:off x="-2869198" y="1142343"/>
            <a:ext cx="3650839" cy="1014257"/>
          </a:xfrm>
          <a:custGeom>
            <a:rect b="b" l="l" r="r" t="t"/>
            <a:pathLst>
              <a:path extrusionOk="0" h="107414" w="386639">
                <a:moveTo>
                  <a:pt x="53020" y="0"/>
                </a:moveTo>
                <a:lnTo>
                  <a:pt x="333619" y="0"/>
                </a:lnTo>
                <a:cubicBezTo>
                  <a:pt x="362901" y="0"/>
                  <a:pt x="386639" y="23738"/>
                  <a:pt x="386639" y="53020"/>
                </a:cubicBezTo>
                <a:lnTo>
                  <a:pt x="386639" y="54394"/>
                </a:lnTo>
                <a:cubicBezTo>
                  <a:pt x="386639" y="83677"/>
                  <a:pt x="362901" y="107414"/>
                  <a:pt x="333619" y="107414"/>
                </a:cubicBezTo>
                <a:lnTo>
                  <a:pt x="53020" y="107414"/>
                </a:lnTo>
                <a:cubicBezTo>
                  <a:pt x="38958" y="107414"/>
                  <a:pt x="25472" y="101828"/>
                  <a:pt x="15529" y="91885"/>
                </a:cubicBezTo>
                <a:cubicBezTo>
                  <a:pt x="5586" y="81942"/>
                  <a:pt x="0" y="68456"/>
                  <a:pt x="0" y="54394"/>
                </a:cubicBezTo>
                <a:lnTo>
                  <a:pt x="0" y="53020"/>
                </a:lnTo>
                <a:cubicBezTo>
                  <a:pt x="0" y="23738"/>
                  <a:pt x="23738" y="0"/>
                  <a:pt x="53020" y="0"/>
                </a:cubicBezTo>
                <a:close/>
              </a:path>
            </a:pathLst>
          </a:custGeom>
          <a:solidFill>
            <a:srgbClr val="CED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g36a31d62e5c_0_310"/>
          <p:cNvSpPr/>
          <p:nvPr/>
        </p:nvSpPr>
        <p:spPr>
          <a:xfrm>
            <a:off x="1028713" y="8013900"/>
            <a:ext cx="4022979" cy="1163831"/>
          </a:xfrm>
          <a:custGeom>
            <a:rect b="b" l="l" r="r" t="t"/>
            <a:pathLst>
              <a:path extrusionOk="0" h="107414" w="386639">
                <a:moveTo>
                  <a:pt x="53020" y="0"/>
                </a:moveTo>
                <a:lnTo>
                  <a:pt x="333619" y="0"/>
                </a:lnTo>
                <a:cubicBezTo>
                  <a:pt x="362901" y="0"/>
                  <a:pt x="386639" y="23738"/>
                  <a:pt x="386639" y="53020"/>
                </a:cubicBezTo>
                <a:lnTo>
                  <a:pt x="386639" y="54394"/>
                </a:lnTo>
                <a:cubicBezTo>
                  <a:pt x="386639" y="83677"/>
                  <a:pt x="362901" y="107414"/>
                  <a:pt x="333619" y="107414"/>
                </a:cubicBezTo>
                <a:lnTo>
                  <a:pt x="53020" y="107414"/>
                </a:lnTo>
                <a:cubicBezTo>
                  <a:pt x="38958" y="107414"/>
                  <a:pt x="25472" y="101828"/>
                  <a:pt x="15529" y="91885"/>
                </a:cubicBezTo>
                <a:cubicBezTo>
                  <a:pt x="5586" y="81942"/>
                  <a:pt x="0" y="68456"/>
                  <a:pt x="0" y="54394"/>
                </a:cubicBezTo>
                <a:lnTo>
                  <a:pt x="0" y="53020"/>
                </a:lnTo>
                <a:cubicBezTo>
                  <a:pt x="0" y="23738"/>
                  <a:pt x="23738" y="0"/>
                  <a:pt x="53020" y="0"/>
                </a:cubicBezTo>
                <a:close/>
              </a:path>
            </a:pathLst>
          </a:custGeom>
          <a:solidFill>
            <a:srgbClr val="CED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g36a31d62e5c_0_310"/>
          <p:cNvSpPr txBox="1"/>
          <p:nvPr/>
        </p:nvSpPr>
        <p:spPr>
          <a:xfrm>
            <a:off x="1873050" y="8318751"/>
            <a:ext cx="2334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Működik? </a:t>
            </a:r>
            <a:endParaRPr b="0" i="0" sz="3600" u="none" cap="none" strike="noStrike">
              <a:solidFill>
                <a:srgbClr val="000000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218" name="Google Shape;218;g36a31d62e5c_0_310"/>
          <p:cNvSpPr/>
          <p:nvPr/>
        </p:nvSpPr>
        <p:spPr>
          <a:xfrm>
            <a:off x="10407400" y="1880675"/>
            <a:ext cx="7320600" cy="3019500"/>
          </a:xfrm>
          <a:prstGeom prst="roundRect">
            <a:avLst>
              <a:gd fmla="val 6403" name="adj"/>
            </a:avLst>
          </a:prstGeom>
          <a:solidFill>
            <a:srgbClr val="FFB4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9" name="Google Shape;219;g36a31d62e5c_0_310"/>
          <p:cNvGrpSpPr/>
          <p:nvPr/>
        </p:nvGrpSpPr>
        <p:grpSpPr>
          <a:xfrm>
            <a:off x="10595150" y="2063925"/>
            <a:ext cx="244003" cy="213604"/>
            <a:chOff x="0" y="0"/>
            <a:chExt cx="812800" cy="812800"/>
          </a:xfrm>
        </p:grpSpPr>
        <p:sp>
          <p:nvSpPr>
            <p:cNvPr id="220" name="Google Shape;220;g36a31d62e5c_0_31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8675" lIns="128675" spcFirstLastPara="1" rIns="128675" wrap="square" tIns="1286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70"/>
                <a:buFont typeface="Arial"/>
                <a:buNone/>
              </a:pPr>
              <a:r>
                <a:t/>
              </a:r>
              <a:endParaRPr b="0" i="0" sz="197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g36a31d62e5c_0_310"/>
            <p:cNvSpPr txBox="1"/>
            <p:nvPr/>
          </p:nvSpPr>
          <p:spPr>
            <a:xfrm>
              <a:off x="76200" y="76200"/>
              <a:ext cx="660300" cy="66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311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33"/>
                <a:buFont typeface="Arial"/>
                <a:buNone/>
              </a:pPr>
              <a:r>
                <a:t/>
              </a:r>
              <a:endParaRPr b="0" i="0" sz="253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2" name="Google Shape;222;g36a31d62e5c_0_310"/>
          <p:cNvSpPr txBox="1"/>
          <p:nvPr/>
        </p:nvSpPr>
        <p:spPr>
          <a:xfrm>
            <a:off x="10130211" y="2660877"/>
            <a:ext cx="6306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23" name="Google Shape;223;g36a31d62e5c_0_310"/>
          <p:cNvSpPr txBox="1"/>
          <p:nvPr/>
        </p:nvSpPr>
        <p:spPr>
          <a:xfrm>
            <a:off x="10925350" y="2180075"/>
            <a:ext cx="6357900" cy="321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A kezdeti tétünk 1$. </a:t>
            </a:r>
            <a:r>
              <a:rPr b="0" i="0" lang="en-US" sz="36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Mennyi pénzt veszítünk összesen, ha 10 egymást követő körben veszítünk? </a:t>
            </a:r>
            <a:endParaRPr b="0" i="0" sz="36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36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24" name="Google Shape;224;g36a31d62e5c_0_310"/>
          <p:cNvSpPr/>
          <p:nvPr/>
        </p:nvSpPr>
        <p:spPr>
          <a:xfrm>
            <a:off x="10407400" y="5337600"/>
            <a:ext cx="7320600" cy="2185800"/>
          </a:xfrm>
          <a:prstGeom prst="roundRect">
            <a:avLst>
              <a:gd fmla="val 6403" name="adj"/>
            </a:avLst>
          </a:prstGeom>
          <a:solidFill>
            <a:srgbClr val="FFB4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5" name="Google Shape;225;g36a31d62e5c_0_310"/>
          <p:cNvGrpSpPr/>
          <p:nvPr/>
        </p:nvGrpSpPr>
        <p:grpSpPr>
          <a:xfrm rot="10800000">
            <a:off x="10559816" y="5453742"/>
            <a:ext cx="244003" cy="213360"/>
            <a:chOff x="0" y="0"/>
            <a:chExt cx="812800" cy="812800"/>
          </a:xfrm>
        </p:grpSpPr>
        <p:sp>
          <p:nvSpPr>
            <p:cNvPr id="226" name="Google Shape;226;g36a31d62e5c_0_31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8625" lIns="128625" spcFirstLastPara="1" rIns="128625" wrap="square" tIns="1286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70"/>
                <a:buFont typeface="Arial"/>
                <a:buNone/>
              </a:pPr>
              <a:r>
                <a:t/>
              </a:r>
              <a:endParaRPr b="0" i="0" sz="196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g36a31d62e5c_0_310"/>
            <p:cNvSpPr txBox="1"/>
            <p:nvPr/>
          </p:nvSpPr>
          <p:spPr>
            <a:xfrm>
              <a:off x="76200" y="76200"/>
              <a:ext cx="660300" cy="66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311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33"/>
                <a:buFont typeface="Arial"/>
                <a:buNone/>
              </a:pPr>
              <a:r>
                <a:t/>
              </a:r>
              <a:endParaRPr b="0" i="0" sz="253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8" name="Google Shape;228;g36a31d62e5c_0_310"/>
          <p:cNvSpPr txBox="1"/>
          <p:nvPr/>
        </p:nvSpPr>
        <p:spPr>
          <a:xfrm>
            <a:off x="11113075" y="5453750"/>
            <a:ext cx="6357900" cy="25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A kezdeti tétünk 1$. </a:t>
            </a:r>
            <a:r>
              <a:rPr b="0" i="0" lang="en-US" sz="36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Mennyi pénzt </a:t>
            </a:r>
            <a:r>
              <a:rPr lang="en-US" sz="3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nyerünk ha a 101. körben nyerünk először? </a:t>
            </a:r>
            <a:r>
              <a:rPr b="0" i="0" lang="en-US" sz="36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b="0" i="0" sz="36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36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29" name="Google Shape;229;g36a31d62e5c_0_310"/>
          <p:cNvSpPr/>
          <p:nvPr/>
        </p:nvSpPr>
        <p:spPr>
          <a:xfrm>
            <a:off x="10407400" y="7960825"/>
            <a:ext cx="7320600" cy="2009100"/>
          </a:xfrm>
          <a:prstGeom prst="roundRect">
            <a:avLst>
              <a:gd fmla="val 6403" name="adj"/>
            </a:avLst>
          </a:prstGeom>
          <a:solidFill>
            <a:srgbClr val="FFB4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0" name="Google Shape;230;g36a31d62e5c_0_310"/>
          <p:cNvGrpSpPr/>
          <p:nvPr/>
        </p:nvGrpSpPr>
        <p:grpSpPr>
          <a:xfrm>
            <a:off x="10558550" y="8150100"/>
            <a:ext cx="244003" cy="213604"/>
            <a:chOff x="0" y="0"/>
            <a:chExt cx="812800" cy="812800"/>
          </a:xfrm>
        </p:grpSpPr>
        <p:sp>
          <p:nvSpPr>
            <p:cNvPr id="231" name="Google Shape;231;g36a31d62e5c_0_31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8675" lIns="128675" spcFirstLastPara="1" rIns="128675" wrap="square" tIns="1286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70"/>
                <a:buFont typeface="Arial"/>
                <a:buNone/>
              </a:pPr>
              <a:r>
                <a:t/>
              </a:r>
              <a:endParaRPr b="0" i="0" sz="197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g36a31d62e5c_0_310"/>
            <p:cNvSpPr txBox="1"/>
            <p:nvPr/>
          </p:nvSpPr>
          <p:spPr>
            <a:xfrm>
              <a:off x="76200" y="76200"/>
              <a:ext cx="660300" cy="66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311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33"/>
                <a:buFont typeface="Arial"/>
                <a:buNone/>
              </a:pPr>
              <a:r>
                <a:t/>
              </a:r>
              <a:endParaRPr b="0" i="0" sz="253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3" name="Google Shape;233;g36a31d62e5c_0_310"/>
          <p:cNvSpPr txBox="1"/>
          <p:nvPr/>
        </p:nvSpPr>
        <p:spPr>
          <a:xfrm>
            <a:off x="10803825" y="8063325"/>
            <a:ext cx="6765900" cy="25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Hányszor kéne a stratégiát alkalmazni, hogy 1 millió $-t nyerjünk?</a:t>
            </a:r>
            <a:endParaRPr b="0" i="0" sz="36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36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730c67d685_0_49"/>
          <p:cNvSpPr txBox="1"/>
          <p:nvPr/>
        </p:nvSpPr>
        <p:spPr>
          <a:xfrm>
            <a:off x="1028700" y="1095375"/>
            <a:ext cx="142560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7200" u="none" cap="none" strike="noStrike">
                <a:solidFill>
                  <a:srgbClr val="000000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Martingale-módszer</a:t>
            </a:r>
            <a:endParaRPr b="0" i="0" sz="7200" u="none" cap="none" strike="noStrike">
              <a:solidFill>
                <a:srgbClr val="000000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239" name="Google Shape;239;g3730c67d685_0_49"/>
          <p:cNvSpPr txBox="1"/>
          <p:nvPr/>
        </p:nvSpPr>
        <p:spPr>
          <a:xfrm>
            <a:off x="1028700" y="3429000"/>
            <a:ext cx="74976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572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aleway"/>
              <a:buChar char="❏"/>
            </a:pPr>
            <a:r>
              <a:rPr lang="en-US" sz="3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18. századi Franciaország</a:t>
            </a:r>
            <a:endParaRPr sz="36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4572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aleway"/>
              <a:buChar char="❏"/>
            </a:pPr>
            <a:r>
              <a:rPr lang="en-US" sz="3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pénzfeldobós játék, ahol 50% eséllyel nyerünk</a:t>
            </a:r>
            <a:endParaRPr sz="36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4572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aleway"/>
              <a:buChar char="❏"/>
            </a:pPr>
            <a:r>
              <a:rPr lang="en-US" sz="3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a nyeremény a tét kétszerese</a:t>
            </a:r>
            <a:endParaRPr sz="36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4572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aleway"/>
              <a:buChar char="❏"/>
            </a:pPr>
            <a:r>
              <a:rPr lang="en-US" sz="3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ha nyerünk, kiszállunk</a:t>
            </a:r>
            <a:endParaRPr sz="36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4572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aleway"/>
              <a:buChar char="❏"/>
            </a:pPr>
            <a:r>
              <a:rPr lang="en-US" sz="3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ha vesztünk, duplázzuk az előző tétet és újra játszunk</a:t>
            </a:r>
            <a:endParaRPr sz="3600"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40" name="Google Shape;240;g3730c67d685_0_49"/>
          <p:cNvSpPr/>
          <p:nvPr/>
        </p:nvSpPr>
        <p:spPr>
          <a:xfrm>
            <a:off x="1928222" y="8489134"/>
            <a:ext cx="213360" cy="213360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g3730c67d685_0_49"/>
          <p:cNvSpPr/>
          <p:nvPr/>
        </p:nvSpPr>
        <p:spPr>
          <a:xfrm>
            <a:off x="-2869198" y="1142343"/>
            <a:ext cx="3650839" cy="1014257"/>
          </a:xfrm>
          <a:custGeom>
            <a:rect b="b" l="l" r="r" t="t"/>
            <a:pathLst>
              <a:path extrusionOk="0" h="107414" w="386639">
                <a:moveTo>
                  <a:pt x="53020" y="0"/>
                </a:moveTo>
                <a:lnTo>
                  <a:pt x="333619" y="0"/>
                </a:lnTo>
                <a:cubicBezTo>
                  <a:pt x="362901" y="0"/>
                  <a:pt x="386639" y="23738"/>
                  <a:pt x="386639" y="53020"/>
                </a:cubicBezTo>
                <a:lnTo>
                  <a:pt x="386639" y="54394"/>
                </a:lnTo>
                <a:cubicBezTo>
                  <a:pt x="386639" y="83677"/>
                  <a:pt x="362901" y="107414"/>
                  <a:pt x="333619" y="107414"/>
                </a:cubicBezTo>
                <a:lnTo>
                  <a:pt x="53020" y="107414"/>
                </a:lnTo>
                <a:cubicBezTo>
                  <a:pt x="38958" y="107414"/>
                  <a:pt x="25472" y="101828"/>
                  <a:pt x="15529" y="91885"/>
                </a:cubicBezTo>
                <a:cubicBezTo>
                  <a:pt x="5586" y="81942"/>
                  <a:pt x="0" y="68456"/>
                  <a:pt x="0" y="54394"/>
                </a:cubicBezTo>
                <a:lnTo>
                  <a:pt x="0" y="53020"/>
                </a:lnTo>
                <a:cubicBezTo>
                  <a:pt x="0" y="23738"/>
                  <a:pt x="23738" y="0"/>
                  <a:pt x="53020" y="0"/>
                </a:cubicBezTo>
                <a:close/>
              </a:path>
            </a:pathLst>
          </a:custGeom>
          <a:solidFill>
            <a:srgbClr val="CED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g3730c67d685_0_49"/>
          <p:cNvSpPr/>
          <p:nvPr/>
        </p:nvSpPr>
        <p:spPr>
          <a:xfrm>
            <a:off x="1028700" y="7997675"/>
            <a:ext cx="4022979" cy="1163831"/>
          </a:xfrm>
          <a:custGeom>
            <a:rect b="b" l="l" r="r" t="t"/>
            <a:pathLst>
              <a:path extrusionOk="0" h="107414" w="386639">
                <a:moveTo>
                  <a:pt x="53020" y="0"/>
                </a:moveTo>
                <a:lnTo>
                  <a:pt x="333619" y="0"/>
                </a:lnTo>
                <a:cubicBezTo>
                  <a:pt x="362901" y="0"/>
                  <a:pt x="386639" y="23738"/>
                  <a:pt x="386639" y="53020"/>
                </a:cubicBezTo>
                <a:lnTo>
                  <a:pt x="386639" y="54394"/>
                </a:lnTo>
                <a:cubicBezTo>
                  <a:pt x="386639" y="83677"/>
                  <a:pt x="362901" y="107414"/>
                  <a:pt x="333619" y="107414"/>
                </a:cubicBezTo>
                <a:lnTo>
                  <a:pt x="53020" y="107414"/>
                </a:lnTo>
                <a:cubicBezTo>
                  <a:pt x="38958" y="107414"/>
                  <a:pt x="25472" y="101828"/>
                  <a:pt x="15529" y="91885"/>
                </a:cubicBezTo>
                <a:cubicBezTo>
                  <a:pt x="5586" y="81942"/>
                  <a:pt x="0" y="68456"/>
                  <a:pt x="0" y="54394"/>
                </a:cubicBezTo>
                <a:lnTo>
                  <a:pt x="0" y="53020"/>
                </a:lnTo>
                <a:cubicBezTo>
                  <a:pt x="0" y="23738"/>
                  <a:pt x="23738" y="0"/>
                  <a:pt x="53020" y="0"/>
                </a:cubicBezTo>
                <a:close/>
              </a:path>
            </a:pathLst>
          </a:custGeom>
          <a:solidFill>
            <a:srgbClr val="CED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g3730c67d685_0_49"/>
          <p:cNvSpPr txBox="1"/>
          <p:nvPr/>
        </p:nvSpPr>
        <p:spPr>
          <a:xfrm>
            <a:off x="1873038" y="8302538"/>
            <a:ext cx="2334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Működik? </a:t>
            </a:r>
            <a:endParaRPr b="0" i="0" sz="3600" u="none" cap="none" strike="noStrike">
              <a:solidFill>
                <a:srgbClr val="000000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244" name="Google Shape;244;g3730c67d685_0_49"/>
          <p:cNvSpPr txBox="1"/>
          <p:nvPr/>
        </p:nvSpPr>
        <p:spPr>
          <a:xfrm>
            <a:off x="10130211" y="2660877"/>
            <a:ext cx="6306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45" name="Google Shape;245;g3730c67d685_0_49"/>
          <p:cNvSpPr txBox="1"/>
          <p:nvPr/>
        </p:nvSpPr>
        <p:spPr>
          <a:xfrm>
            <a:off x="9900400" y="2625275"/>
            <a:ext cx="6357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36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46" name="Google Shape;246;g3730c67d685_0_49"/>
          <p:cNvSpPr/>
          <p:nvPr/>
        </p:nvSpPr>
        <p:spPr>
          <a:xfrm>
            <a:off x="9419050" y="2825250"/>
            <a:ext cx="7320600" cy="2185800"/>
          </a:xfrm>
          <a:prstGeom prst="roundRect">
            <a:avLst>
              <a:gd fmla="val 6403" name="adj"/>
            </a:avLst>
          </a:prstGeom>
          <a:solidFill>
            <a:srgbClr val="FFB4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7" name="Google Shape;247;g3730c67d685_0_49"/>
          <p:cNvGrpSpPr/>
          <p:nvPr/>
        </p:nvGrpSpPr>
        <p:grpSpPr>
          <a:xfrm rot="10800000">
            <a:off x="9571466" y="2941392"/>
            <a:ext cx="244003" cy="213360"/>
            <a:chOff x="0" y="0"/>
            <a:chExt cx="812800" cy="812800"/>
          </a:xfrm>
        </p:grpSpPr>
        <p:sp>
          <p:nvSpPr>
            <p:cNvPr id="248" name="Google Shape;248;g3730c67d685_0_4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8625" lIns="128625" spcFirstLastPara="1" rIns="128625" wrap="square" tIns="1286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70"/>
                <a:buFont typeface="Arial"/>
                <a:buNone/>
              </a:pPr>
              <a:r>
                <a:t/>
              </a:r>
              <a:endParaRPr b="0" i="0" sz="196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g3730c67d685_0_49"/>
            <p:cNvSpPr txBox="1"/>
            <p:nvPr/>
          </p:nvSpPr>
          <p:spPr>
            <a:xfrm>
              <a:off x="76200" y="76200"/>
              <a:ext cx="660300" cy="66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311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33"/>
                <a:buFont typeface="Arial"/>
                <a:buNone/>
              </a:pPr>
              <a:r>
                <a:t/>
              </a:r>
              <a:endParaRPr b="0" i="0" sz="253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0" name="Google Shape;250;g3730c67d685_0_49"/>
          <p:cNvSpPr txBox="1"/>
          <p:nvPr/>
        </p:nvSpPr>
        <p:spPr>
          <a:xfrm>
            <a:off x="10124725" y="2941400"/>
            <a:ext cx="6357900" cy="25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Mennyi az esélye, hogy ha 100$ vagyonom van, akkor minden pénzem elveszítem? </a:t>
            </a:r>
            <a:endParaRPr b="0" i="0" sz="36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36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51" name="Google Shape;251;g3730c67d685_0_49"/>
          <p:cNvSpPr/>
          <p:nvPr/>
        </p:nvSpPr>
        <p:spPr>
          <a:xfrm>
            <a:off x="9419050" y="5997513"/>
            <a:ext cx="7320600" cy="2185800"/>
          </a:xfrm>
          <a:prstGeom prst="roundRect">
            <a:avLst>
              <a:gd fmla="val 6403" name="adj"/>
            </a:avLst>
          </a:prstGeom>
          <a:solidFill>
            <a:srgbClr val="FFB4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2" name="Google Shape;252;g3730c67d685_0_49"/>
          <p:cNvGrpSpPr/>
          <p:nvPr/>
        </p:nvGrpSpPr>
        <p:grpSpPr>
          <a:xfrm rot="10800000">
            <a:off x="9571466" y="6113654"/>
            <a:ext cx="244003" cy="213360"/>
            <a:chOff x="0" y="0"/>
            <a:chExt cx="812800" cy="812800"/>
          </a:xfrm>
        </p:grpSpPr>
        <p:sp>
          <p:nvSpPr>
            <p:cNvPr id="253" name="Google Shape;253;g3730c67d685_0_4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8625" lIns="128625" spcFirstLastPara="1" rIns="128625" wrap="square" tIns="1286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70"/>
                <a:buFont typeface="Arial"/>
                <a:buNone/>
              </a:pPr>
              <a:r>
                <a:t/>
              </a:r>
              <a:endParaRPr b="0" i="0" sz="196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g3730c67d685_0_49"/>
            <p:cNvSpPr txBox="1"/>
            <p:nvPr/>
          </p:nvSpPr>
          <p:spPr>
            <a:xfrm>
              <a:off x="76200" y="76200"/>
              <a:ext cx="660300" cy="66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311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33"/>
                <a:buFont typeface="Arial"/>
                <a:buNone/>
              </a:pPr>
              <a:r>
                <a:t/>
              </a:r>
              <a:endParaRPr b="0" i="0" sz="253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5" name="Google Shape;255;g3730c67d685_0_49"/>
          <p:cNvSpPr txBox="1"/>
          <p:nvPr/>
        </p:nvSpPr>
        <p:spPr>
          <a:xfrm>
            <a:off x="10124725" y="6113663"/>
            <a:ext cx="6357900" cy="188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Mennyi az esélye, hogy ha 100$ vagyonom van, 1$-t nyerek?</a:t>
            </a:r>
            <a:endParaRPr sz="36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730c67d685_0_75"/>
          <p:cNvSpPr txBox="1"/>
          <p:nvPr/>
        </p:nvSpPr>
        <p:spPr>
          <a:xfrm>
            <a:off x="1028700" y="1095375"/>
            <a:ext cx="142560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7200" u="none" cap="none" strike="noStrike">
                <a:solidFill>
                  <a:srgbClr val="000000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Martingale-módszer</a:t>
            </a:r>
            <a:endParaRPr b="0" i="0" sz="7200" u="none" cap="none" strike="noStrike">
              <a:solidFill>
                <a:srgbClr val="000000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261" name="Google Shape;261;g3730c67d685_0_75"/>
          <p:cNvSpPr txBox="1"/>
          <p:nvPr/>
        </p:nvSpPr>
        <p:spPr>
          <a:xfrm>
            <a:off x="1028700" y="3429000"/>
            <a:ext cx="74976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572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aleway"/>
              <a:buChar char="❏"/>
            </a:pPr>
            <a:r>
              <a:rPr lang="en-US" sz="3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18. századi Franciaország</a:t>
            </a:r>
            <a:endParaRPr sz="36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4572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aleway"/>
              <a:buChar char="❏"/>
            </a:pPr>
            <a:r>
              <a:rPr lang="en-US" sz="3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pénzfeldobós játék, ahol 50% eséllyel nyerünk</a:t>
            </a:r>
            <a:endParaRPr sz="36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4572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aleway"/>
              <a:buChar char="❏"/>
            </a:pPr>
            <a:r>
              <a:rPr lang="en-US" sz="3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a nyeremény a tét kétszerese</a:t>
            </a:r>
            <a:endParaRPr sz="36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4572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aleway"/>
              <a:buChar char="❏"/>
            </a:pPr>
            <a:r>
              <a:rPr lang="en-US" sz="3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ha nyerünk, kiszállunk</a:t>
            </a:r>
            <a:endParaRPr sz="36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4572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aleway"/>
              <a:buChar char="❏"/>
            </a:pPr>
            <a:r>
              <a:rPr lang="en-US" sz="3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ha vesztünk, duplázzuk az előző tétet és újra játszunk</a:t>
            </a:r>
            <a:endParaRPr sz="3600"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62" name="Google Shape;262;g3730c67d685_0_75"/>
          <p:cNvSpPr/>
          <p:nvPr/>
        </p:nvSpPr>
        <p:spPr>
          <a:xfrm>
            <a:off x="1928222" y="8489134"/>
            <a:ext cx="213360" cy="213360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g3730c67d685_0_75"/>
          <p:cNvSpPr/>
          <p:nvPr/>
        </p:nvSpPr>
        <p:spPr>
          <a:xfrm>
            <a:off x="-2869198" y="1142343"/>
            <a:ext cx="3650839" cy="1014257"/>
          </a:xfrm>
          <a:custGeom>
            <a:rect b="b" l="l" r="r" t="t"/>
            <a:pathLst>
              <a:path extrusionOk="0" h="107414" w="386639">
                <a:moveTo>
                  <a:pt x="53020" y="0"/>
                </a:moveTo>
                <a:lnTo>
                  <a:pt x="333619" y="0"/>
                </a:lnTo>
                <a:cubicBezTo>
                  <a:pt x="362901" y="0"/>
                  <a:pt x="386639" y="23738"/>
                  <a:pt x="386639" y="53020"/>
                </a:cubicBezTo>
                <a:lnTo>
                  <a:pt x="386639" y="54394"/>
                </a:lnTo>
                <a:cubicBezTo>
                  <a:pt x="386639" y="83677"/>
                  <a:pt x="362901" y="107414"/>
                  <a:pt x="333619" y="107414"/>
                </a:cubicBezTo>
                <a:lnTo>
                  <a:pt x="53020" y="107414"/>
                </a:lnTo>
                <a:cubicBezTo>
                  <a:pt x="38958" y="107414"/>
                  <a:pt x="25472" y="101828"/>
                  <a:pt x="15529" y="91885"/>
                </a:cubicBezTo>
                <a:cubicBezTo>
                  <a:pt x="5586" y="81942"/>
                  <a:pt x="0" y="68456"/>
                  <a:pt x="0" y="54394"/>
                </a:cubicBezTo>
                <a:lnTo>
                  <a:pt x="0" y="53020"/>
                </a:lnTo>
                <a:cubicBezTo>
                  <a:pt x="0" y="23738"/>
                  <a:pt x="23738" y="0"/>
                  <a:pt x="53020" y="0"/>
                </a:cubicBezTo>
                <a:close/>
              </a:path>
            </a:pathLst>
          </a:custGeom>
          <a:solidFill>
            <a:srgbClr val="CED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g3730c67d685_0_75"/>
          <p:cNvSpPr/>
          <p:nvPr/>
        </p:nvSpPr>
        <p:spPr>
          <a:xfrm>
            <a:off x="1028700" y="8013900"/>
            <a:ext cx="4022979" cy="1163831"/>
          </a:xfrm>
          <a:custGeom>
            <a:rect b="b" l="l" r="r" t="t"/>
            <a:pathLst>
              <a:path extrusionOk="0" h="107414" w="386639">
                <a:moveTo>
                  <a:pt x="53020" y="0"/>
                </a:moveTo>
                <a:lnTo>
                  <a:pt x="333619" y="0"/>
                </a:lnTo>
                <a:cubicBezTo>
                  <a:pt x="362901" y="0"/>
                  <a:pt x="386639" y="23738"/>
                  <a:pt x="386639" y="53020"/>
                </a:cubicBezTo>
                <a:lnTo>
                  <a:pt x="386639" y="54394"/>
                </a:lnTo>
                <a:cubicBezTo>
                  <a:pt x="386639" y="83677"/>
                  <a:pt x="362901" y="107414"/>
                  <a:pt x="333619" y="107414"/>
                </a:cubicBezTo>
                <a:lnTo>
                  <a:pt x="53020" y="107414"/>
                </a:lnTo>
                <a:cubicBezTo>
                  <a:pt x="38958" y="107414"/>
                  <a:pt x="25472" y="101828"/>
                  <a:pt x="15529" y="91885"/>
                </a:cubicBezTo>
                <a:cubicBezTo>
                  <a:pt x="5586" y="81942"/>
                  <a:pt x="0" y="68456"/>
                  <a:pt x="0" y="54394"/>
                </a:cubicBezTo>
                <a:lnTo>
                  <a:pt x="0" y="53020"/>
                </a:lnTo>
                <a:cubicBezTo>
                  <a:pt x="0" y="23738"/>
                  <a:pt x="23738" y="0"/>
                  <a:pt x="53020" y="0"/>
                </a:cubicBezTo>
                <a:close/>
              </a:path>
            </a:pathLst>
          </a:custGeom>
          <a:solidFill>
            <a:srgbClr val="CED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g3730c67d685_0_75"/>
          <p:cNvSpPr txBox="1"/>
          <p:nvPr/>
        </p:nvSpPr>
        <p:spPr>
          <a:xfrm>
            <a:off x="1873038" y="8318763"/>
            <a:ext cx="2334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Működik? </a:t>
            </a:r>
            <a:endParaRPr b="0" i="0" sz="3600" u="none" cap="none" strike="noStrike">
              <a:solidFill>
                <a:srgbClr val="000000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grpSp>
        <p:nvGrpSpPr>
          <p:cNvPr id="266" name="Google Shape;266;g3730c67d685_0_75"/>
          <p:cNvGrpSpPr/>
          <p:nvPr/>
        </p:nvGrpSpPr>
        <p:grpSpPr>
          <a:xfrm>
            <a:off x="9570200" y="2509125"/>
            <a:ext cx="244003" cy="213604"/>
            <a:chOff x="0" y="0"/>
            <a:chExt cx="812800" cy="812800"/>
          </a:xfrm>
        </p:grpSpPr>
        <p:sp>
          <p:nvSpPr>
            <p:cNvPr id="267" name="Google Shape;267;g3730c67d685_0_7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8675" lIns="128675" spcFirstLastPara="1" rIns="128675" wrap="square" tIns="1286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70"/>
                <a:buFont typeface="Arial"/>
                <a:buNone/>
              </a:pPr>
              <a:r>
                <a:t/>
              </a:r>
              <a:endParaRPr b="0" i="0" sz="197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g3730c67d685_0_75"/>
            <p:cNvSpPr txBox="1"/>
            <p:nvPr/>
          </p:nvSpPr>
          <p:spPr>
            <a:xfrm>
              <a:off x="76200" y="76200"/>
              <a:ext cx="660300" cy="66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311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33"/>
                <a:buFont typeface="Arial"/>
                <a:buNone/>
              </a:pPr>
              <a:r>
                <a:t/>
              </a:r>
              <a:endParaRPr b="0" i="0" sz="253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9" name="Google Shape;269;g3730c67d685_0_75"/>
          <p:cNvSpPr txBox="1"/>
          <p:nvPr/>
        </p:nvSpPr>
        <p:spPr>
          <a:xfrm>
            <a:off x="10130211" y="2660877"/>
            <a:ext cx="6306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70" name="Google Shape;270;g3730c67d685_0_75"/>
          <p:cNvSpPr txBox="1"/>
          <p:nvPr/>
        </p:nvSpPr>
        <p:spPr>
          <a:xfrm>
            <a:off x="9900400" y="2625275"/>
            <a:ext cx="6357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36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71" name="Google Shape;271;g3730c67d685_0_75"/>
          <p:cNvSpPr/>
          <p:nvPr/>
        </p:nvSpPr>
        <p:spPr>
          <a:xfrm>
            <a:off x="9419050" y="2625275"/>
            <a:ext cx="7320600" cy="3061800"/>
          </a:xfrm>
          <a:prstGeom prst="roundRect">
            <a:avLst>
              <a:gd fmla="val 6403" name="adj"/>
            </a:avLst>
          </a:prstGeom>
          <a:solidFill>
            <a:srgbClr val="FFB4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72" name="Google Shape;272;g3730c67d685_0_75"/>
          <p:cNvGrpSpPr/>
          <p:nvPr/>
        </p:nvGrpSpPr>
        <p:grpSpPr>
          <a:xfrm rot="10800000">
            <a:off x="9571466" y="2741417"/>
            <a:ext cx="244003" cy="213360"/>
            <a:chOff x="0" y="0"/>
            <a:chExt cx="812800" cy="812800"/>
          </a:xfrm>
        </p:grpSpPr>
        <p:sp>
          <p:nvSpPr>
            <p:cNvPr id="273" name="Google Shape;273;g3730c67d685_0_7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8625" lIns="128625" spcFirstLastPara="1" rIns="128625" wrap="square" tIns="1286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70"/>
                <a:buFont typeface="Arial"/>
                <a:buNone/>
              </a:pPr>
              <a:r>
                <a:t/>
              </a:r>
              <a:endParaRPr b="0" i="0" sz="196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g3730c67d685_0_75"/>
            <p:cNvSpPr txBox="1"/>
            <p:nvPr/>
          </p:nvSpPr>
          <p:spPr>
            <a:xfrm>
              <a:off x="76200" y="76200"/>
              <a:ext cx="660300" cy="66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311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33"/>
                <a:buFont typeface="Arial"/>
                <a:buNone/>
              </a:pPr>
              <a:r>
                <a:t/>
              </a:r>
              <a:endParaRPr b="0" i="0" sz="253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5" name="Google Shape;275;g3730c67d685_0_75"/>
          <p:cNvSpPr txBox="1"/>
          <p:nvPr/>
        </p:nvSpPr>
        <p:spPr>
          <a:xfrm>
            <a:off x="10124725" y="2741425"/>
            <a:ext cx="6357900" cy="321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100$ vagyonnal, 1$ téttel indulva, mennyi az esélye annak, hogy megduplázom a pénzem?</a:t>
            </a:r>
            <a:endParaRPr b="0" i="0" sz="36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36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76" name="Google Shape;276;g3730c67d685_0_75"/>
          <p:cNvSpPr/>
          <p:nvPr/>
        </p:nvSpPr>
        <p:spPr>
          <a:xfrm>
            <a:off x="9419050" y="7116038"/>
            <a:ext cx="7320600" cy="2009100"/>
          </a:xfrm>
          <a:prstGeom prst="roundRect">
            <a:avLst>
              <a:gd fmla="val 6403" name="adj"/>
            </a:avLst>
          </a:prstGeom>
          <a:solidFill>
            <a:srgbClr val="FFB4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77" name="Google Shape;277;g3730c67d685_0_75"/>
          <p:cNvGrpSpPr/>
          <p:nvPr/>
        </p:nvGrpSpPr>
        <p:grpSpPr>
          <a:xfrm>
            <a:off x="9570200" y="7325075"/>
            <a:ext cx="244003" cy="213604"/>
            <a:chOff x="0" y="0"/>
            <a:chExt cx="812800" cy="812800"/>
          </a:xfrm>
        </p:grpSpPr>
        <p:sp>
          <p:nvSpPr>
            <p:cNvPr id="278" name="Google Shape;278;g3730c67d685_0_7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8675" lIns="128675" spcFirstLastPara="1" rIns="128675" wrap="square" tIns="1286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70"/>
                <a:buFont typeface="Arial"/>
                <a:buNone/>
              </a:pPr>
              <a:r>
                <a:t/>
              </a:r>
              <a:endParaRPr b="0" i="0" sz="197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g3730c67d685_0_75"/>
            <p:cNvSpPr txBox="1"/>
            <p:nvPr/>
          </p:nvSpPr>
          <p:spPr>
            <a:xfrm>
              <a:off x="76200" y="76200"/>
              <a:ext cx="660300" cy="66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311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33"/>
                <a:buFont typeface="Arial"/>
                <a:buNone/>
              </a:pPr>
              <a:r>
                <a:t/>
              </a:r>
              <a:endParaRPr b="0" i="0" sz="253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0" name="Google Shape;280;g3730c67d685_0_75"/>
          <p:cNvSpPr txBox="1"/>
          <p:nvPr/>
        </p:nvSpPr>
        <p:spPr>
          <a:xfrm>
            <a:off x="9566200" y="7335638"/>
            <a:ext cx="74349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Hogy változnak az esélyeim,</a:t>
            </a:r>
            <a:br>
              <a:rPr lang="en-US" sz="3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en-US" sz="3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ha a kezdő tét 1$, de 1023$ / 16 383$</a:t>
            </a:r>
            <a:br>
              <a:rPr lang="en-US" sz="3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en-US" sz="3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/ 131 071$ vagyonom van?</a:t>
            </a:r>
            <a:endParaRPr sz="30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A3A3A"/>
        </a:solidFill>
      </p:bgPr>
    </p:bg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6a31d62e5c_0_419"/>
          <p:cNvSpPr txBox="1"/>
          <p:nvPr/>
        </p:nvSpPr>
        <p:spPr>
          <a:xfrm>
            <a:off x="7469100" y="881875"/>
            <a:ext cx="33498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8000" u="none" cap="none" strike="noStrike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Vége.</a:t>
            </a:r>
            <a:endParaRPr b="0" i="0" sz="8000" u="none" cap="none" strike="noStrike">
              <a:solidFill>
                <a:srgbClr val="FFFFFF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286" name="Google Shape;286;g36a31d62e5c_0_4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55450" y="3380250"/>
            <a:ext cx="5777125" cy="410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A3A3A"/>
        </a:solidFill>
      </p:bgPr>
    </p:bg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6a31d62e5c_0_433"/>
          <p:cNvSpPr txBox="1"/>
          <p:nvPr/>
        </p:nvSpPr>
        <p:spPr>
          <a:xfrm>
            <a:off x="1063500" y="4595550"/>
            <a:ext cx="161610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8000" u="none" cap="none" strike="noStrike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Megéri szerencsejátékot játszani?</a:t>
            </a:r>
            <a:endParaRPr b="0" i="0" sz="8000" u="none" cap="none" strike="noStrike">
              <a:solidFill>
                <a:srgbClr val="FFFFFF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6a31d62e5c_0_62"/>
          <p:cNvSpPr txBox="1"/>
          <p:nvPr/>
        </p:nvSpPr>
        <p:spPr>
          <a:xfrm>
            <a:off x="1028700" y="1095375"/>
            <a:ext cx="16230600" cy="41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457200" marR="0" rtl="0" algn="l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1. </a:t>
            </a:r>
            <a:r>
              <a:rPr b="0" i="0" lang="en-US" sz="40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Dobókockával dob</a:t>
            </a:r>
            <a:r>
              <a:rPr lang="en-US" sz="4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sz</a:t>
            </a:r>
            <a:r>
              <a:rPr b="0" i="0" lang="en-US" sz="40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 </a:t>
            </a:r>
            <a:r>
              <a:rPr lang="en-US" sz="4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1-es vagy 4-es dobás esetén 500 Ft-ot nyersz, minden más esetben 300 Ft-ot veszítesz.</a:t>
            </a:r>
            <a:endParaRPr b="0" i="0" sz="4000" u="none" cap="none" strike="noStrik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marR="0" rtl="0" algn="l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0" i="0" sz="4000" u="none" cap="none" strike="noStrik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457200" marR="0" rtl="0" algn="l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2. </a:t>
            </a:r>
            <a:r>
              <a:rPr b="0" i="0" lang="en-US" sz="40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Rulettben a 14-es számra teszel 1000 Ft-ot. Ha nyersz akkor a feltett pénzed 36-szo</a:t>
            </a:r>
            <a:r>
              <a:rPr lang="en-US" sz="4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ro</a:t>
            </a:r>
            <a:r>
              <a:rPr b="0" i="0" lang="en-US" sz="40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sát kapod, ha veszítesz akkor elveszíted a feltett összeget. </a:t>
            </a:r>
            <a:endParaRPr b="0" i="0" sz="4000" u="none" cap="none" strike="noStrike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122" name="Google Shape;122;g36a31d62e5c_0_62"/>
          <p:cNvSpPr/>
          <p:nvPr/>
        </p:nvSpPr>
        <p:spPr>
          <a:xfrm>
            <a:off x="-2869198" y="1142343"/>
            <a:ext cx="3650839" cy="1014257"/>
          </a:xfrm>
          <a:custGeom>
            <a:rect b="b" l="l" r="r" t="t"/>
            <a:pathLst>
              <a:path extrusionOk="0" h="107414" w="386639">
                <a:moveTo>
                  <a:pt x="53020" y="0"/>
                </a:moveTo>
                <a:lnTo>
                  <a:pt x="333619" y="0"/>
                </a:lnTo>
                <a:cubicBezTo>
                  <a:pt x="362901" y="0"/>
                  <a:pt x="386639" y="23738"/>
                  <a:pt x="386639" y="53020"/>
                </a:cubicBezTo>
                <a:lnTo>
                  <a:pt x="386639" y="54394"/>
                </a:lnTo>
                <a:cubicBezTo>
                  <a:pt x="386639" y="83677"/>
                  <a:pt x="362901" y="107414"/>
                  <a:pt x="333619" y="107414"/>
                </a:cubicBezTo>
                <a:lnTo>
                  <a:pt x="53020" y="107414"/>
                </a:lnTo>
                <a:cubicBezTo>
                  <a:pt x="38958" y="107414"/>
                  <a:pt x="25472" y="101828"/>
                  <a:pt x="15529" y="91885"/>
                </a:cubicBezTo>
                <a:cubicBezTo>
                  <a:pt x="5586" y="81942"/>
                  <a:pt x="0" y="68456"/>
                  <a:pt x="0" y="54394"/>
                </a:cubicBezTo>
                <a:lnTo>
                  <a:pt x="0" y="53020"/>
                </a:lnTo>
                <a:cubicBezTo>
                  <a:pt x="0" y="23738"/>
                  <a:pt x="23738" y="0"/>
                  <a:pt x="53020" y="0"/>
                </a:cubicBezTo>
                <a:close/>
              </a:path>
            </a:pathLst>
          </a:custGeom>
          <a:solidFill>
            <a:srgbClr val="5286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3" name="Google Shape;123;g36a31d62e5c_0_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66175" y="5579900"/>
            <a:ext cx="6313725" cy="4214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g36a31d62e5c_0_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004075" y="4905825"/>
            <a:ext cx="5255226" cy="5195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"/>
          <p:cNvSpPr txBox="1"/>
          <p:nvPr/>
        </p:nvSpPr>
        <p:spPr>
          <a:xfrm>
            <a:off x="1028700" y="1095375"/>
            <a:ext cx="162306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7200" u="none" cap="none" strike="noStrik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Kaparós sorsjegyek</a:t>
            </a:r>
            <a:endParaRPr b="0" i="0" sz="7200" u="none" cap="none" strike="noStrike">
              <a:solidFill>
                <a:srgbClr val="000000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130" name="Google Shape;130;p3"/>
          <p:cNvSpPr/>
          <p:nvPr/>
        </p:nvSpPr>
        <p:spPr>
          <a:xfrm>
            <a:off x="-2869198" y="1142343"/>
            <a:ext cx="3650839" cy="1014257"/>
          </a:xfrm>
          <a:custGeom>
            <a:rect b="b" l="l" r="r" t="t"/>
            <a:pathLst>
              <a:path extrusionOk="0" h="107414" w="386639">
                <a:moveTo>
                  <a:pt x="53020" y="0"/>
                </a:moveTo>
                <a:lnTo>
                  <a:pt x="333619" y="0"/>
                </a:lnTo>
                <a:cubicBezTo>
                  <a:pt x="362901" y="0"/>
                  <a:pt x="386639" y="23738"/>
                  <a:pt x="386639" y="53020"/>
                </a:cubicBezTo>
                <a:lnTo>
                  <a:pt x="386639" y="54394"/>
                </a:lnTo>
                <a:cubicBezTo>
                  <a:pt x="386639" y="83677"/>
                  <a:pt x="362901" y="107414"/>
                  <a:pt x="333619" y="107414"/>
                </a:cubicBezTo>
                <a:lnTo>
                  <a:pt x="53020" y="107414"/>
                </a:lnTo>
                <a:cubicBezTo>
                  <a:pt x="38958" y="107414"/>
                  <a:pt x="25472" y="101828"/>
                  <a:pt x="15529" y="91885"/>
                </a:cubicBezTo>
                <a:cubicBezTo>
                  <a:pt x="5586" y="81942"/>
                  <a:pt x="0" y="68456"/>
                  <a:pt x="0" y="54394"/>
                </a:cubicBezTo>
                <a:lnTo>
                  <a:pt x="0" y="53020"/>
                </a:lnTo>
                <a:cubicBezTo>
                  <a:pt x="0" y="23738"/>
                  <a:pt x="23738" y="0"/>
                  <a:pt x="53020" y="0"/>
                </a:cubicBezTo>
                <a:close/>
              </a:path>
            </a:pathLst>
          </a:custGeom>
          <a:solidFill>
            <a:srgbClr val="5286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képen szöveg, képernyőkép, Betűtípus, sor látható&#10;&#10;Előfordulhat, hogy az AI által létrehozott tartalom helytelen." id="131" name="Google Shape;131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25900" y="2830850"/>
            <a:ext cx="12036200" cy="677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362500" y="650525"/>
            <a:ext cx="4530275" cy="241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6f137b30ff_0_0"/>
          <p:cNvSpPr/>
          <p:nvPr/>
        </p:nvSpPr>
        <p:spPr>
          <a:xfrm>
            <a:off x="10162325" y="1850534"/>
            <a:ext cx="7802400" cy="7019700"/>
          </a:xfrm>
          <a:prstGeom prst="roundRect">
            <a:avLst>
              <a:gd fmla="val 6403" name="adj"/>
            </a:avLst>
          </a:prstGeom>
          <a:solidFill>
            <a:srgbClr val="FFB4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8" name="Google Shape;138;g36f137b30ff_0_0"/>
          <p:cNvGrpSpPr/>
          <p:nvPr/>
        </p:nvGrpSpPr>
        <p:grpSpPr>
          <a:xfrm>
            <a:off x="10350075" y="2033775"/>
            <a:ext cx="173370" cy="151750"/>
            <a:chOff x="0" y="0"/>
            <a:chExt cx="812800" cy="812800"/>
          </a:xfrm>
        </p:grpSpPr>
        <p:sp>
          <p:nvSpPr>
            <p:cNvPr id="139" name="Google Shape;139;g36f137b30ff_0_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g36f137b30ff_0_0"/>
            <p:cNvSpPr txBox="1"/>
            <p:nvPr/>
          </p:nvSpPr>
          <p:spPr>
            <a:xfrm>
              <a:off x="76200" y="76200"/>
              <a:ext cx="660300" cy="66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311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1" name="Google Shape;141;g36f137b30ff_0_0"/>
          <p:cNvSpPr txBox="1"/>
          <p:nvPr/>
        </p:nvSpPr>
        <p:spPr>
          <a:xfrm>
            <a:off x="10523450" y="2185525"/>
            <a:ext cx="7919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Egy szerencsejátékboltban a képen látható kaparós sorsjegyet árusítod.  Tudod, hogy a szelvények fele a </a:t>
            </a:r>
            <a:br>
              <a:rPr lang="en-US" sz="36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</a:br>
            <a:r>
              <a:rPr lang="en-US" sz="36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,,majd legközelebb” feliratot rejti,</a:t>
            </a:r>
            <a:br>
              <a:rPr lang="en-US" sz="36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</a:br>
            <a:r>
              <a:rPr lang="en-US" sz="36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30%-a ,,kis szerencsét”, 20%-a pedig ,,nagy szerencsét” hoz. </a:t>
            </a:r>
            <a:endParaRPr sz="36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a) Neked vagy a játékosoknak nyereséges ez a játék?</a:t>
            </a:r>
            <a:endParaRPr sz="36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142" name="Google Shape;142;g36f137b30ff_0_0"/>
          <p:cNvSpPr txBox="1"/>
          <p:nvPr/>
        </p:nvSpPr>
        <p:spPr>
          <a:xfrm>
            <a:off x="10397175" y="6957000"/>
            <a:ext cx="7270800" cy="19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b) Hány szelvényt kell eladnod, hogy várhatóan 10 000 Ft bevételre tegyél szert?  </a:t>
            </a:r>
            <a:endParaRPr/>
          </a:p>
        </p:txBody>
      </p:sp>
      <p:pic>
        <p:nvPicPr>
          <p:cNvPr id="143" name="Google Shape;143;g36f137b30ff_0_0" title="szerencsejatek_kaparos_aigeneral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4363" y="737038"/>
            <a:ext cx="5875274" cy="88129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g3730c67d685_0_7" title="ChatGPT Image Aug 7, 2025, 03_47_48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654799" cy="9982199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g3730c67d685_0_7"/>
          <p:cNvSpPr/>
          <p:nvPr/>
        </p:nvSpPr>
        <p:spPr>
          <a:xfrm>
            <a:off x="8181350" y="2285025"/>
            <a:ext cx="8961000" cy="5637300"/>
          </a:xfrm>
          <a:prstGeom prst="roundRect">
            <a:avLst>
              <a:gd fmla="val 6403" name="adj"/>
            </a:avLst>
          </a:prstGeom>
          <a:solidFill>
            <a:srgbClr val="FFB4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36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0" name="Google Shape;150;g3730c67d685_0_7"/>
          <p:cNvSpPr txBox="1"/>
          <p:nvPr/>
        </p:nvSpPr>
        <p:spPr>
          <a:xfrm>
            <a:off x="8781675" y="2733000"/>
            <a:ext cx="7965300" cy="42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6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1000 Ft-os áron árulsz kaparós sorsjegyeket. A sorsjegyen 3 kimenetel lehetséges, az egyik valószínűsége 0,5, a másiknak 0,3 a harmadiknak pedig 0,2. </a:t>
            </a:r>
            <a:endParaRPr sz="36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6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Határozd meg az egyes kimenetelekkel nyerhető összegeket úgy, hogy várhatóan 80 Ft profitod legyen sorsjegyenként. </a:t>
            </a:r>
            <a:endParaRPr sz="36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51" name="Google Shape;151;g3730c67d685_0_7"/>
          <p:cNvGrpSpPr/>
          <p:nvPr/>
        </p:nvGrpSpPr>
        <p:grpSpPr>
          <a:xfrm>
            <a:off x="8471575" y="2581250"/>
            <a:ext cx="173370" cy="151750"/>
            <a:chOff x="0" y="0"/>
            <a:chExt cx="812800" cy="812800"/>
          </a:xfrm>
        </p:grpSpPr>
        <p:sp>
          <p:nvSpPr>
            <p:cNvPr id="152" name="Google Shape;152;g3730c67d685_0_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g3730c67d685_0_7"/>
            <p:cNvSpPr txBox="1"/>
            <p:nvPr/>
          </p:nvSpPr>
          <p:spPr>
            <a:xfrm>
              <a:off x="76200" y="76200"/>
              <a:ext cx="660300" cy="66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311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6c29daf68e_0_15"/>
          <p:cNvSpPr/>
          <p:nvPr/>
        </p:nvSpPr>
        <p:spPr>
          <a:xfrm>
            <a:off x="1411004" y="3854615"/>
            <a:ext cx="213360" cy="213360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g36c29daf68e_0_15"/>
          <p:cNvSpPr txBox="1"/>
          <p:nvPr/>
        </p:nvSpPr>
        <p:spPr>
          <a:xfrm>
            <a:off x="1431000" y="3874612"/>
            <a:ext cx="173400" cy="17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311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g36c29daf68e_0_15"/>
          <p:cNvSpPr/>
          <p:nvPr/>
        </p:nvSpPr>
        <p:spPr>
          <a:xfrm>
            <a:off x="1121206" y="3539560"/>
            <a:ext cx="213360" cy="213360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1" name="Google Shape;161;g36c29daf68e_0_15"/>
          <p:cNvGrpSpPr/>
          <p:nvPr/>
        </p:nvGrpSpPr>
        <p:grpSpPr>
          <a:xfrm>
            <a:off x="955033" y="955713"/>
            <a:ext cx="287000" cy="287000"/>
            <a:chOff x="0" y="0"/>
            <a:chExt cx="812800" cy="812800"/>
          </a:xfrm>
        </p:grpSpPr>
        <p:sp>
          <p:nvSpPr>
            <p:cNvPr id="162" name="Google Shape;162;g36c29daf68e_0_1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g36c29daf68e_0_15"/>
            <p:cNvSpPr txBox="1"/>
            <p:nvPr/>
          </p:nvSpPr>
          <p:spPr>
            <a:xfrm>
              <a:off x="76200" y="76200"/>
              <a:ext cx="660300" cy="66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311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4" name="Google Shape;164;g36c29daf68e_0_15"/>
          <p:cNvSpPr txBox="1"/>
          <p:nvPr/>
        </p:nvSpPr>
        <p:spPr>
          <a:xfrm>
            <a:off x="6444316" y="4066293"/>
            <a:ext cx="53994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t/>
            </a:r>
            <a:endParaRPr b="1" i="0" sz="72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65" name="Google Shape;165;g36c29daf68e_0_15"/>
          <p:cNvSpPr txBox="1"/>
          <p:nvPr/>
        </p:nvSpPr>
        <p:spPr>
          <a:xfrm>
            <a:off x="1028700" y="2964925"/>
            <a:ext cx="13295700" cy="504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57200" lvl="0" marL="457200" marR="0" rtl="0" algn="l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mbria"/>
              <a:buChar char="❏"/>
            </a:pPr>
            <a:r>
              <a:rPr b="0" i="0" lang="en-US" sz="36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6 számot kell eltalálni 1</a:t>
            </a:r>
            <a:r>
              <a:rPr lang="en-US" sz="36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és </a:t>
            </a:r>
            <a:r>
              <a:rPr b="0" i="0" lang="en-US" sz="36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46 között</a:t>
            </a:r>
            <a:endParaRPr b="0" i="0" sz="3600" u="none" cap="none" strike="noStrik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457200" lvl="0" marL="457200" marR="0" rtl="0" algn="l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mbria"/>
              <a:buChar char="❏"/>
            </a:pPr>
            <a:r>
              <a:rPr b="0" i="0" lang="en-US" sz="36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egy szelvény ára: </a:t>
            </a:r>
            <a:r>
              <a:rPr lang="en-US" sz="36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b="0" i="0" lang="en-US" sz="36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6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dollár</a:t>
            </a:r>
            <a:endParaRPr b="0" i="0" sz="3600" u="none" cap="none" strike="noStrik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457200" lvl="0" marL="457200" marR="0" rtl="0" algn="l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mbria"/>
              <a:buChar char="❏"/>
            </a:pPr>
            <a:r>
              <a:rPr lang="en-US" sz="36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,,</a:t>
            </a:r>
            <a:r>
              <a:rPr b="0" i="0" lang="en-US" sz="36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roll down”, ha a Jackpot eléri az 5 millió dollárt </a:t>
            </a:r>
            <a:endParaRPr b="0" i="0" sz="3600" u="none" cap="none" strike="noStrik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457200" lvl="0" marL="457200" marR="0" rtl="0" algn="l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mbria"/>
              <a:buChar char="❏"/>
            </a:pPr>
            <a:r>
              <a:rPr b="0" i="0" lang="en-US" sz="36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Nyeremények:</a:t>
            </a:r>
            <a:endParaRPr b="0" i="0" sz="3600" u="none" cap="none" strike="noStrik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457200" lvl="1" marL="914400" marR="0" rtl="0" algn="l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mbria"/>
              <a:buChar char="○"/>
            </a:pPr>
            <a:r>
              <a:rPr b="0" i="0" lang="en-US" sz="36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5 találat: 22096 $</a:t>
            </a:r>
            <a:endParaRPr b="0" i="0" sz="3600" u="none" cap="none" strike="noStrik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457200" lvl="1" marL="914400" marR="0" rtl="0" algn="l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mbria"/>
              <a:buChar char="○"/>
            </a:pPr>
            <a:r>
              <a:rPr b="0" i="0" lang="en-US" sz="36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4 találat: 1000 $</a:t>
            </a:r>
            <a:endParaRPr b="0" i="0" sz="3600" u="none" cap="none" strike="noStrik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457200" lvl="1" marL="914400" marR="0" rtl="0" algn="l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mbria"/>
              <a:buChar char="○"/>
            </a:pPr>
            <a:r>
              <a:rPr b="0" i="0" lang="en-US" sz="36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3 találat: 50 $</a:t>
            </a:r>
            <a:endParaRPr b="0" i="0" sz="3600" u="none" cap="none" strike="noStrik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66" name="Google Shape;166;g36c29daf68e_0_15"/>
          <p:cNvSpPr txBox="1"/>
          <p:nvPr/>
        </p:nvSpPr>
        <p:spPr>
          <a:xfrm>
            <a:off x="1028700" y="1095375"/>
            <a:ext cx="155853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7200" u="none" cap="none" strike="noStrike">
                <a:solidFill>
                  <a:srgbClr val="000000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Massachusetts Cash Winfall, 2010</a:t>
            </a:r>
            <a:endParaRPr b="0" i="0" sz="7200" u="none" cap="none" strike="noStrike">
              <a:solidFill>
                <a:srgbClr val="000000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167" name="Google Shape;167;g36c29daf68e_0_15"/>
          <p:cNvSpPr/>
          <p:nvPr/>
        </p:nvSpPr>
        <p:spPr>
          <a:xfrm>
            <a:off x="-2869198" y="1142343"/>
            <a:ext cx="3650839" cy="1014257"/>
          </a:xfrm>
          <a:custGeom>
            <a:rect b="b" l="l" r="r" t="t"/>
            <a:pathLst>
              <a:path extrusionOk="0" h="107414" w="386639">
                <a:moveTo>
                  <a:pt x="53020" y="0"/>
                </a:moveTo>
                <a:lnTo>
                  <a:pt x="333619" y="0"/>
                </a:lnTo>
                <a:cubicBezTo>
                  <a:pt x="362901" y="0"/>
                  <a:pt x="386639" y="23738"/>
                  <a:pt x="386639" y="53020"/>
                </a:cubicBezTo>
                <a:lnTo>
                  <a:pt x="386639" y="54394"/>
                </a:lnTo>
                <a:cubicBezTo>
                  <a:pt x="386639" y="83677"/>
                  <a:pt x="362901" y="107414"/>
                  <a:pt x="333619" y="107414"/>
                </a:cubicBezTo>
                <a:lnTo>
                  <a:pt x="53020" y="107414"/>
                </a:lnTo>
                <a:cubicBezTo>
                  <a:pt x="38958" y="107414"/>
                  <a:pt x="25472" y="101828"/>
                  <a:pt x="15529" y="91885"/>
                </a:cubicBezTo>
                <a:cubicBezTo>
                  <a:pt x="5586" y="81942"/>
                  <a:pt x="0" y="68456"/>
                  <a:pt x="0" y="54394"/>
                </a:cubicBezTo>
                <a:lnTo>
                  <a:pt x="0" y="53020"/>
                </a:lnTo>
                <a:cubicBezTo>
                  <a:pt x="0" y="23738"/>
                  <a:pt x="23738" y="0"/>
                  <a:pt x="53020" y="0"/>
                </a:cubicBezTo>
                <a:close/>
              </a:path>
            </a:pathLst>
          </a:custGeom>
          <a:solidFill>
            <a:srgbClr val="5286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g36c29daf68e_0_15"/>
          <p:cNvSpPr/>
          <p:nvPr/>
        </p:nvSpPr>
        <p:spPr>
          <a:xfrm>
            <a:off x="8738875" y="6612121"/>
            <a:ext cx="7802400" cy="2069400"/>
          </a:xfrm>
          <a:prstGeom prst="roundRect">
            <a:avLst>
              <a:gd fmla="val 6403" name="adj"/>
            </a:avLst>
          </a:prstGeom>
          <a:solidFill>
            <a:srgbClr val="FFB4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9" name="Google Shape;169;g36c29daf68e_0_15"/>
          <p:cNvGrpSpPr/>
          <p:nvPr/>
        </p:nvGrpSpPr>
        <p:grpSpPr>
          <a:xfrm>
            <a:off x="8934049" y="6741975"/>
            <a:ext cx="111597" cy="97536"/>
            <a:chOff x="0" y="0"/>
            <a:chExt cx="812800" cy="812800"/>
          </a:xfrm>
        </p:grpSpPr>
        <p:sp>
          <p:nvSpPr>
            <p:cNvPr id="170" name="Google Shape;170;g36c29daf68e_0_1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g36c29daf68e_0_15"/>
            <p:cNvSpPr txBox="1"/>
            <p:nvPr/>
          </p:nvSpPr>
          <p:spPr>
            <a:xfrm>
              <a:off x="76200" y="76200"/>
              <a:ext cx="660300" cy="66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311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2" name="Google Shape;172;g36c29daf68e_0_15"/>
          <p:cNvSpPr txBox="1"/>
          <p:nvPr/>
        </p:nvSpPr>
        <p:spPr>
          <a:xfrm>
            <a:off x="9224274" y="7037225"/>
            <a:ext cx="68316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Sok szelvényt vásárolva megéri játszani ezzel a lottóval?</a:t>
            </a:r>
            <a:endParaRPr b="0" i="0" sz="36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73" name="Google Shape;173;g36c29daf68e_0_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52300" y="3429000"/>
            <a:ext cx="5857346" cy="241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6c29daf68e_0_36"/>
          <p:cNvSpPr/>
          <p:nvPr/>
        </p:nvSpPr>
        <p:spPr>
          <a:xfrm>
            <a:off x="1411004" y="3854615"/>
            <a:ext cx="213360" cy="213360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g36c29daf68e_0_36"/>
          <p:cNvSpPr txBox="1"/>
          <p:nvPr/>
        </p:nvSpPr>
        <p:spPr>
          <a:xfrm>
            <a:off x="1431000" y="3874612"/>
            <a:ext cx="173400" cy="17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311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g36c29daf68e_0_36"/>
          <p:cNvSpPr/>
          <p:nvPr/>
        </p:nvSpPr>
        <p:spPr>
          <a:xfrm>
            <a:off x="1121206" y="3539560"/>
            <a:ext cx="213360" cy="213360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1" name="Google Shape;181;g36c29daf68e_0_36"/>
          <p:cNvGrpSpPr/>
          <p:nvPr/>
        </p:nvGrpSpPr>
        <p:grpSpPr>
          <a:xfrm>
            <a:off x="955033" y="955713"/>
            <a:ext cx="287000" cy="287000"/>
            <a:chOff x="0" y="0"/>
            <a:chExt cx="812800" cy="812800"/>
          </a:xfrm>
        </p:grpSpPr>
        <p:sp>
          <p:nvSpPr>
            <p:cNvPr id="182" name="Google Shape;182;g36c29daf68e_0_3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g36c29daf68e_0_36"/>
            <p:cNvSpPr txBox="1"/>
            <p:nvPr/>
          </p:nvSpPr>
          <p:spPr>
            <a:xfrm>
              <a:off x="76200" y="76200"/>
              <a:ext cx="660300" cy="66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311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4" name="Google Shape;184;g36c29daf68e_0_36"/>
          <p:cNvSpPr txBox="1"/>
          <p:nvPr/>
        </p:nvSpPr>
        <p:spPr>
          <a:xfrm>
            <a:off x="6444316" y="4066293"/>
            <a:ext cx="53994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t/>
            </a:r>
            <a:endParaRPr b="1" i="0" sz="72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85" name="Google Shape;185;g36c29daf68e_0_36"/>
          <p:cNvSpPr txBox="1"/>
          <p:nvPr/>
        </p:nvSpPr>
        <p:spPr>
          <a:xfrm>
            <a:off x="1028700" y="2964925"/>
            <a:ext cx="13295700" cy="31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57200" lvl="0" marL="457200" marR="0" rtl="0" algn="l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mbria"/>
              <a:buChar char="❏"/>
            </a:pPr>
            <a:r>
              <a:rPr b="0" i="0" lang="en-US" sz="36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rájöttek, hogy a várható érték pozitív</a:t>
            </a:r>
            <a:endParaRPr b="0" i="0" sz="3600" u="none" cap="none" strike="noStrik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457200" lvl="0" marL="457200" marR="0" rtl="0" algn="l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mbria"/>
              <a:buChar char="❏"/>
            </a:pPr>
            <a:r>
              <a:rPr lang="en-US" sz="36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,,</a:t>
            </a:r>
            <a:r>
              <a:rPr b="0" i="0" lang="en-US" sz="36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roll down” heteknél tömegesen vettek szelvényeket</a:t>
            </a:r>
            <a:endParaRPr b="0" i="0" sz="3600" u="none" cap="none" strike="noStrik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457200" lvl="0" marL="457200" marR="0" rtl="0" algn="l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mbria"/>
              <a:buChar char="❏"/>
            </a:pPr>
            <a:r>
              <a:rPr b="0" i="0" lang="en-US" sz="36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több mint 26 millió dollárt nyertek és 8 millió profitot realizáltak</a:t>
            </a:r>
            <a:endParaRPr b="0" i="0" sz="3600" u="none" cap="none" strike="noStrik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457200" lvl="0" marL="457200" marR="0" rtl="0" algn="l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mbria"/>
              <a:buChar char="❏"/>
            </a:pPr>
            <a:r>
              <a:rPr b="0" i="0" lang="en-US" sz="36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teljesen legálisan</a:t>
            </a:r>
            <a:endParaRPr b="0" i="0" sz="3600" u="none" cap="none" strike="noStrik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86" name="Google Shape;186;g36c29daf68e_0_36"/>
          <p:cNvSpPr txBox="1"/>
          <p:nvPr/>
        </p:nvSpPr>
        <p:spPr>
          <a:xfrm>
            <a:off x="1028700" y="1095375"/>
            <a:ext cx="155853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7200" u="none" cap="none" strike="noStrike">
                <a:solidFill>
                  <a:srgbClr val="000000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Jerry és Marge Selbee</a:t>
            </a:r>
            <a:endParaRPr b="0" i="0" sz="7200" u="none" cap="none" strike="noStrike">
              <a:solidFill>
                <a:srgbClr val="000000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187" name="Google Shape;187;g36c29daf68e_0_36"/>
          <p:cNvSpPr/>
          <p:nvPr/>
        </p:nvSpPr>
        <p:spPr>
          <a:xfrm>
            <a:off x="-2869198" y="1142343"/>
            <a:ext cx="3650839" cy="1014257"/>
          </a:xfrm>
          <a:custGeom>
            <a:rect b="b" l="l" r="r" t="t"/>
            <a:pathLst>
              <a:path extrusionOk="0" h="107414" w="386639">
                <a:moveTo>
                  <a:pt x="53020" y="0"/>
                </a:moveTo>
                <a:lnTo>
                  <a:pt x="333619" y="0"/>
                </a:lnTo>
                <a:cubicBezTo>
                  <a:pt x="362901" y="0"/>
                  <a:pt x="386639" y="23738"/>
                  <a:pt x="386639" y="53020"/>
                </a:cubicBezTo>
                <a:lnTo>
                  <a:pt x="386639" y="54394"/>
                </a:lnTo>
                <a:cubicBezTo>
                  <a:pt x="386639" y="83677"/>
                  <a:pt x="362901" y="107414"/>
                  <a:pt x="333619" y="107414"/>
                </a:cubicBezTo>
                <a:lnTo>
                  <a:pt x="53020" y="107414"/>
                </a:lnTo>
                <a:cubicBezTo>
                  <a:pt x="38958" y="107414"/>
                  <a:pt x="25472" y="101828"/>
                  <a:pt x="15529" y="91885"/>
                </a:cubicBezTo>
                <a:cubicBezTo>
                  <a:pt x="5586" y="81942"/>
                  <a:pt x="0" y="68456"/>
                  <a:pt x="0" y="54394"/>
                </a:cubicBezTo>
                <a:lnTo>
                  <a:pt x="0" y="53020"/>
                </a:lnTo>
                <a:cubicBezTo>
                  <a:pt x="0" y="23738"/>
                  <a:pt x="23738" y="0"/>
                  <a:pt x="53020" y="0"/>
                </a:cubicBezTo>
                <a:close/>
              </a:path>
            </a:pathLst>
          </a:custGeom>
          <a:solidFill>
            <a:srgbClr val="5286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8" name="Google Shape;188;g36c29daf68e_0_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71500" y="5174500"/>
            <a:ext cx="6925821" cy="3895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730c67d685_0_11"/>
          <p:cNvSpPr/>
          <p:nvPr/>
        </p:nvSpPr>
        <p:spPr>
          <a:xfrm>
            <a:off x="1411004" y="3854615"/>
            <a:ext cx="213360" cy="213360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g3730c67d685_0_11"/>
          <p:cNvSpPr txBox="1"/>
          <p:nvPr/>
        </p:nvSpPr>
        <p:spPr>
          <a:xfrm>
            <a:off x="1431000" y="3874612"/>
            <a:ext cx="173400" cy="17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311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g3730c67d685_0_11"/>
          <p:cNvSpPr/>
          <p:nvPr/>
        </p:nvSpPr>
        <p:spPr>
          <a:xfrm>
            <a:off x="1121206" y="3539560"/>
            <a:ext cx="213360" cy="213360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6" name="Google Shape;196;g3730c67d685_0_11"/>
          <p:cNvGrpSpPr/>
          <p:nvPr/>
        </p:nvGrpSpPr>
        <p:grpSpPr>
          <a:xfrm>
            <a:off x="955033" y="955713"/>
            <a:ext cx="287000" cy="287000"/>
            <a:chOff x="0" y="0"/>
            <a:chExt cx="812800" cy="812800"/>
          </a:xfrm>
        </p:grpSpPr>
        <p:sp>
          <p:nvSpPr>
            <p:cNvPr id="197" name="Google Shape;197;g3730c67d685_0_1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g3730c67d685_0_11"/>
            <p:cNvSpPr txBox="1"/>
            <p:nvPr/>
          </p:nvSpPr>
          <p:spPr>
            <a:xfrm>
              <a:off x="76200" y="76200"/>
              <a:ext cx="660300" cy="66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311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9" name="Google Shape;199;g3730c67d685_0_11"/>
          <p:cNvSpPr txBox="1"/>
          <p:nvPr/>
        </p:nvSpPr>
        <p:spPr>
          <a:xfrm>
            <a:off x="6444316" y="4066293"/>
            <a:ext cx="53994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t/>
            </a:r>
            <a:endParaRPr b="1" i="0" sz="72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0" name="Google Shape;200;g3730c67d685_0_11"/>
          <p:cNvSpPr txBox="1"/>
          <p:nvPr/>
        </p:nvSpPr>
        <p:spPr>
          <a:xfrm>
            <a:off x="1028700" y="1095375"/>
            <a:ext cx="155853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7200">
                <a:latin typeface="Raleway SemiBold"/>
                <a:ea typeface="Raleway SemiBold"/>
                <a:cs typeface="Raleway SemiBold"/>
                <a:sym typeface="Raleway SemiBold"/>
              </a:rPr>
              <a:t>MIT Blackjack Team </a:t>
            </a:r>
            <a:endParaRPr b="0" i="0" sz="7200" u="none" cap="none" strike="noStrike">
              <a:solidFill>
                <a:srgbClr val="000000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201" name="Google Shape;201;g3730c67d685_0_11"/>
          <p:cNvSpPr/>
          <p:nvPr/>
        </p:nvSpPr>
        <p:spPr>
          <a:xfrm>
            <a:off x="-2869198" y="1142343"/>
            <a:ext cx="3650839" cy="1014257"/>
          </a:xfrm>
          <a:custGeom>
            <a:rect b="b" l="l" r="r" t="t"/>
            <a:pathLst>
              <a:path extrusionOk="0" h="107414" w="386639">
                <a:moveTo>
                  <a:pt x="53020" y="0"/>
                </a:moveTo>
                <a:lnTo>
                  <a:pt x="333619" y="0"/>
                </a:lnTo>
                <a:cubicBezTo>
                  <a:pt x="362901" y="0"/>
                  <a:pt x="386639" y="23738"/>
                  <a:pt x="386639" y="53020"/>
                </a:cubicBezTo>
                <a:lnTo>
                  <a:pt x="386639" y="54394"/>
                </a:lnTo>
                <a:cubicBezTo>
                  <a:pt x="386639" y="83677"/>
                  <a:pt x="362901" y="107414"/>
                  <a:pt x="333619" y="107414"/>
                </a:cubicBezTo>
                <a:lnTo>
                  <a:pt x="53020" y="107414"/>
                </a:lnTo>
                <a:cubicBezTo>
                  <a:pt x="38958" y="107414"/>
                  <a:pt x="25472" y="101828"/>
                  <a:pt x="15529" y="91885"/>
                </a:cubicBezTo>
                <a:cubicBezTo>
                  <a:pt x="5586" y="81942"/>
                  <a:pt x="0" y="68456"/>
                  <a:pt x="0" y="54394"/>
                </a:cubicBezTo>
                <a:lnTo>
                  <a:pt x="0" y="53020"/>
                </a:lnTo>
                <a:cubicBezTo>
                  <a:pt x="0" y="23738"/>
                  <a:pt x="23738" y="0"/>
                  <a:pt x="53020" y="0"/>
                </a:cubicBezTo>
                <a:close/>
              </a:path>
            </a:pathLst>
          </a:custGeom>
          <a:solidFill>
            <a:srgbClr val="5286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g3730c67d685_0_11"/>
          <p:cNvSpPr txBox="1"/>
          <p:nvPr/>
        </p:nvSpPr>
        <p:spPr>
          <a:xfrm>
            <a:off x="1028700" y="2964925"/>
            <a:ext cx="14327400" cy="56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57200" lvl="0" marL="457200" marR="0" rtl="0" algn="l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mbria"/>
              <a:buChar char="❏"/>
            </a:pPr>
            <a:r>
              <a:rPr lang="en-US" sz="36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Bill Kaplan, J.P. Massar és MIT, Harvard diákok, alumnik</a:t>
            </a:r>
            <a:endParaRPr sz="36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457200" lvl="0" marL="457200" marR="0" rtl="0" algn="l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mbria"/>
              <a:buChar char="❏"/>
            </a:pPr>
            <a:r>
              <a:rPr lang="en-US" sz="36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Edward O. Thorp: Beat the Dealer? </a:t>
            </a:r>
            <a:endParaRPr sz="36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457200" lvl="0" marL="457200" marR="0" rtl="0" algn="l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mbria"/>
              <a:buChar char="❏"/>
            </a:pPr>
            <a:r>
              <a:rPr lang="en-US" sz="36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lapszámláló technikákkal kedvezhet a játékosnak a Blackjack</a:t>
            </a:r>
            <a:endParaRPr sz="36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457200" lvl="1" marL="914400" marR="0" rtl="0" algn="l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mbria"/>
              <a:buChar char="○"/>
            </a:pPr>
            <a:r>
              <a:rPr lang="en-US" sz="36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akkor érdemes beszállni, ha magas lapok vannak a pakliban</a:t>
            </a:r>
            <a:endParaRPr sz="36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457200" lvl="1" marL="914400" marR="0" rtl="0" algn="l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mbria"/>
              <a:buChar char="○"/>
            </a:pPr>
            <a:r>
              <a:rPr lang="en-US" sz="36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 magas és alacsony lapok arányát követték</a:t>
            </a:r>
            <a:endParaRPr sz="36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457200" lvl="1" marL="914400" marR="0" rtl="0" algn="l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mbria"/>
              <a:buChar char="○"/>
            </a:pPr>
            <a:r>
              <a:rPr lang="en-US" sz="36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jeleztek egymásnak, ha megérte egy asztalnál beszállni a játékba</a:t>
            </a:r>
            <a:endParaRPr sz="36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457200" lvl="0" marL="457200" rtl="0" algn="l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mbria"/>
              <a:buChar char="❏"/>
            </a:pPr>
            <a:r>
              <a:rPr lang="en-US" sz="36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mint egy olajozott vállalkozás, egy ponton 80 fővel</a:t>
            </a:r>
            <a:endParaRPr sz="36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457200" lvl="0" marL="457200" rtl="0" algn="l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mbria"/>
              <a:buChar char="❏"/>
            </a:pPr>
            <a:r>
              <a:rPr lang="en-US" sz="36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kaszinókból fokozatosan kitiltották őket</a:t>
            </a:r>
            <a:endParaRPr sz="36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457200" lvl="0" marL="457200" rtl="0" algn="l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mbria"/>
              <a:buChar char="❏"/>
            </a:pPr>
            <a:r>
              <a:rPr lang="en-US" sz="36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1979 és 2000 között kb. 50 millió dollárt nyerhettek</a:t>
            </a:r>
            <a:endParaRPr b="0" i="0" sz="3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</cp:coreProperties>
</file>