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0287000" cx="18288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Raleway SemiBold"/>
      <p:regular r:id="rId31"/>
      <p:bold r:id="rId32"/>
      <p:italic r:id="rId33"/>
      <p:boldItalic r:id="rId34"/>
    </p:embeddedFont>
    <p:embeddedFont>
      <p:font typeface="Palatino Linotyp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58C1BA-4B84-41B7-9B11-59422FFD851B}">
  <a:tblStyle styleId="{DD58C1BA-4B84-41B7-9B11-59422FFD85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531AEB9-A5A5-44DE-8CF3-E8E1852525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CCFA575-24D8-400B-B836-9C828600AE73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SemiBold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33" Type="http://schemas.openxmlformats.org/officeDocument/2006/relationships/font" Target="fonts/RalewaySemiBold-italic.fntdata"/><Relationship Id="rId10" Type="http://schemas.openxmlformats.org/officeDocument/2006/relationships/slide" Target="slides/slide4.xml"/><Relationship Id="rId32" Type="http://schemas.openxmlformats.org/officeDocument/2006/relationships/font" Target="fonts/RalewaySemiBold-bold.fntdata"/><Relationship Id="rId13" Type="http://schemas.openxmlformats.org/officeDocument/2006/relationships/slide" Target="slides/slide7.xml"/><Relationship Id="rId35" Type="http://schemas.openxmlformats.org/officeDocument/2006/relationships/font" Target="fonts/PalatinoLinotype-regular.fntdata"/><Relationship Id="rId12" Type="http://schemas.openxmlformats.org/officeDocument/2006/relationships/slide" Target="slides/slide6.xml"/><Relationship Id="rId34" Type="http://schemas.openxmlformats.org/officeDocument/2006/relationships/font" Target="fonts/RalewaySemiBold-boldItalic.fntdata"/><Relationship Id="rId15" Type="http://schemas.openxmlformats.org/officeDocument/2006/relationships/slide" Target="slides/slide9.xml"/><Relationship Id="rId37" Type="http://schemas.openxmlformats.org/officeDocument/2006/relationships/font" Target="fonts/PalatinoLinotype-italic.fntdata"/><Relationship Id="rId14" Type="http://schemas.openxmlformats.org/officeDocument/2006/relationships/slide" Target="slides/slide8.xml"/><Relationship Id="rId36" Type="http://schemas.openxmlformats.org/officeDocument/2006/relationships/font" Target="fonts/PalatinoLinotype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PalatinoLinotype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a49074cfd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3a49074cfdf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47b3e87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g3847b3e873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a49074cfd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g3a49074cfdf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a49074cfd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g3a49074cfdf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a8d51863a1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g3a8d51863a1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a8d51863a1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g3a8d51863a1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a49074cfd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3a49074cfdf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a49074cfd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g3a49074cfdf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a49074cfdf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g3a49074cfdf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7cb27e011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g37cb27e0117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cb27e011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37cb27e011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a4611b5df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1" name="Google Shape;401;g3a4611b5df2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4611b5df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a4611b5df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4611b5df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3a4611b5df2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a4611b5df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3a4611b5df2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49074cfd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g3a49074cfdf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49074cfd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g3a49074cfdf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a907066f1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3a907066f1f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a907066f1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g3a907066f1f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hyperlink" Target="http://bit.ly/4p0lIm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1660551" y="-1166568"/>
            <a:ext cx="5143784" cy="5424652"/>
            <a:chOff x="0" y="-38100"/>
            <a:chExt cx="544800" cy="574554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544751" cy="536454"/>
            </a:xfrm>
            <a:custGeom>
              <a:rect b="b" l="l" r="r" t="t"/>
              <a:pathLst>
                <a:path extrusionOk="0" h="536454" w="544751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98823"/>
                  </a:lnTo>
                  <a:cubicBezTo>
                    <a:pt x="544751" y="519606"/>
                    <a:pt x="527903" y="536454"/>
                    <a:pt x="507120" y="536454"/>
                  </a:cubicBezTo>
                  <a:lnTo>
                    <a:pt x="37631" y="536454"/>
                  </a:lnTo>
                  <a:cubicBezTo>
                    <a:pt x="16848" y="536454"/>
                    <a:pt x="0" y="519606"/>
                    <a:pt x="0" y="498823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38100"/>
              <a:ext cx="544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-2859052" y="6606464"/>
            <a:ext cx="3650491" cy="1014160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13490099" y="4401205"/>
            <a:ext cx="5143306" cy="5424685"/>
            <a:chOff x="0" y="-38100"/>
            <a:chExt cx="544751" cy="574554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544751" cy="536454"/>
            </a:xfrm>
            <a:custGeom>
              <a:rect b="b" l="l" r="r" t="t"/>
              <a:pathLst>
                <a:path extrusionOk="0" h="536454" w="544751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98823"/>
                  </a:lnTo>
                  <a:cubicBezTo>
                    <a:pt x="544751" y="519606"/>
                    <a:pt x="527903" y="536454"/>
                    <a:pt x="507120" y="536454"/>
                  </a:cubicBezTo>
                  <a:lnTo>
                    <a:pt x="37631" y="536454"/>
                  </a:lnTo>
                  <a:cubicBezTo>
                    <a:pt x="16848" y="536454"/>
                    <a:pt x="0" y="519606"/>
                    <a:pt x="0" y="498823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-38100"/>
              <a:ext cx="544751" cy="574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9554121" y="-1166583"/>
            <a:ext cx="5143306" cy="4986535"/>
            <a:chOff x="0" y="-38100"/>
            <a:chExt cx="544751" cy="528147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544751" cy="490047"/>
            </a:xfrm>
            <a:custGeom>
              <a:rect b="b" l="l" r="r" t="t"/>
              <a:pathLst>
                <a:path extrusionOk="0" h="490047" w="544751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52416"/>
                  </a:lnTo>
                  <a:cubicBezTo>
                    <a:pt x="544751" y="473199"/>
                    <a:pt x="527903" y="490047"/>
                    <a:pt x="507120" y="490047"/>
                  </a:cubicBezTo>
                  <a:lnTo>
                    <a:pt x="37631" y="490047"/>
                  </a:lnTo>
                  <a:cubicBezTo>
                    <a:pt x="16848" y="490047"/>
                    <a:pt x="0" y="473199"/>
                    <a:pt x="0" y="452416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528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0" y="-38100"/>
              <a:ext cx="544751" cy="528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1028700" y="668975"/>
            <a:ext cx="16018354" cy="8589354"/>
            <a:chOff x="0" y="-38100"/>
            <a:chExt cx="1719058" cy="909735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719058" cy="871635"/>
            </a:xfrm>
            <a:custGeom>
              <a:rect b="b" l="l" r="r" t="t"/>
              <a:pathLst>
                <a:path extrusionOk="0" h="871635" w="1719058">
                  <a:moveTo>
                    <a:pt x="11925" y="0"/>
                  </a:moveTo>
                  <a:lnTo>
                    <a:pt x="1707134" y="0"/>
                  </a:lnTo>
                  <a:cubicBezTo>
                    <a:pt x="1710296" y="0"/>
                    <a:pt x="1713329" y="1256"/>
                    <a:pt x="1715566" y="3493"/>
                  </a:cubicBezTo>
                  <a:cubicBezTo>
                    <a:pt x="1717802" y="5729"/>
                    <a:pt x="1719058" y="8762"/>
                    <a:pt x="1719058" y="11925"/>
                  </a:cubicBezTo>
                  <a:lnTo>
                    <a:pt x="1719058" y="859710"/>
                  </a:lnTo>
                  <a:cubicBezTo>
                    <a:pt x="1719058" y="866296"/>
                    <a:pt x="1713719" y="871635"/>
                    <a:pt x="1707134" y="871635"/>
                  </a:cubicBezTo>
                  <a:lnTo>
                    <a:pt x="11925" y="871635"/>
                  </a:lnTo>
                  <a:cubicBezTo>
                    <a:pt x="5339" y="871635"/>
                    <a:pt x="0" y="866296"/>
                    <a:pt x="0" y="859710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38100"/>
              <a:ext cx="1719058" cy="90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2619152" y="3518250"/>
            <a:ext cx="130497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9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Sportfogadások</a:t>
            </a:r>
            <a:endParaRPr b="0" i="0" sz="9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8" name="Google Shape;98;p13"/>
          <p:cNvGrpSpPr/>
          <p:nvPr/>
        </p:nvGrpSpPr>
        <p:grpSpPr>
          <a:xfrm>
            <a:off x="440752" y="8073488"/>
            <a:ext cx="2526524" cy="2574033"/>
            <a:chOff x="0" y="-38100"/>
            <a:chExt cx="267596" cy="272628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267596" cy="234528"/>
            </a:xfrm>
            <a:custGeom>
              <a:rect b="b" l="l" r="r" t="t"/>
              <a:pathLst>
                <a:path extrusionOk="0" h="234528" w="267596">
                  <a:moveTo>
                    <a:pt x="76606" y="0"/>
                  </a:moveTo>
                  <a:lnTo>
                    <a:pt x="190990" y="0"/>
                  </a:lnTo>
                  <a:cubicBezTo>
                    <a:pt x="233298" y="0"/>
                    <a:pt x="267596" y="34298"/>
                    <a:pt x="267596" y="76606"/>
                  </a:cubicBezTo>
                  <a:lnTo>
                    <a:pt x="267596" y="157921"/>
                  </a:lnTo>
                  <a:cubicBezTo>
                    <a:pt x="267596" y="178239"/>
                    <a:pt x="259525" y="197724"/>
                    <a:pt x="245158" y="212090"/>
                  </a:cubicBezTo>
                  <a:cubicBezTo>
                    <a:pt x="230792" y="226457"/>
                    <a:pt x="211307" y="234528"/>
                    <a:pt x="190990" y="234528"/>
                  </a:cubicBezTo>
                  <a:lnTo>
                    <a:pt x="76606" y="234528"/>
                  </a:lnTo>
                  <a:cubicBezTo>
                    <a:pt x="34298" y="234528"/>
                    <a:pt x="0" y="200230"/>
                    <a:pt x="0" y="157921"/>
                  </a:cubicBezTo>
                  <a:lnTo>
                    <a:pt x="0" y="76606"/>
                  </a:lnTo>
                  <a:cubicBezTo>
                    <a:pt x="0" y="56289"/>
                    <a:pt x="8071" y="36804"/>
                    <a:pt x="22438" y="22438"/>
                  </a:cubicBezTo>
                  <a:cubicBezTo>
                    <a:pt x="36804" y="8071"/>
                    <a:pt x="56289" y="0"/>
                    <a:pt x="76606" y="0"/>
                  </a:cubicBezTo>
                  <a:close/>
                </a:path>
              </a:pathLst>
            </a:custGeom>
            <a:solidFill>
              <a:srgbClr val="528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0" y="-38100"/>
              <a:ext cx="267596" cy="272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1310468" y="1323697"/>
            <a:ext cx="213301" cy="213301"/>
            <a:chOff x="0" y="0"/>
            <a:chExt cx="812800" cy="812800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3"/>
          <p:cNvSpPr/>
          <p:nvPr/>
        </p:nvSpPr>
        <p:spPr>
          <a:xfrm>
            <a:off x="15668823" y="2210264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3"/>
          <p:cNvGrpSpPr/>
          <p:nvPr/>
        </p:nvGrpSpPr>
        <p:grpSpPr>
          <a:xfrm>
            <a:off x="16296297" y="2610759"/>
            <a:ext cx="213301" cy="213301"/>
            <a:chOff x="0" y="0"/>
            <a:chExt cx="812800" cy="812800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675297" y="8656653"/>
            <a:ext cx="213301" cy="213301"/>
            <a:chOff x="0" y="0"/>
            <a:chExt cx="812800" cy="812800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" name="Google Shape;111;p13" title="vegleges_1.png"/>
          <p:cNvPicPr preferRelativeResize="0"/>
          <p:nvPr/>
        </p:nvPicPr>
        <p:blipFill rotWithShape="1">
          <a:blip r:embed="rId3">
            <a:alphaModFix/>
          </a:blip>
          <a:srcRect b="0" l="-5988" r="0" t="2229"/>
          <a:stretch/>
        </p:blipFill>
        <p:spPr>
          <a:xfrm>
            <a:off x="13927003" y="6267919"/>
            <a:ext cx="4735299" cy="4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57" name="Google Shape;257;p22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Mit csinálnál ha ezt látnád?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232933" y="7424838"/>
            <a:ext cx="287000" cy="287000"/>
            <a:chOff x="0" y="0"/>
            <a:chExt cx="812800" cy="812800"/>
          </a:xfrm>
        </p:grpSpPr>
        <p:sp>
          <p:nvSpPr>
            <p:cNvPr id="260" name="Google Shape;260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2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22"/>
          <p:cNvGrpSpPr/>
          <p:nvPr/>
        </p:nvGrpSpPr>
        <p:grpSpPr>
          <a:xfrm>
            <a:off x="1157408" y="6557463"/>
            <a:ext cx="287000" cy="287000"/>
            <a:chOff x="0" y="0"/>
            <a:chExt cx="812800" cy="812800"/>
          </a:xfrm>
        </p:grpSpPr>
        <p:sp>
          <p:nvSpPr>
            <p:cNvPr id="263" name="Google Shape;263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65" name="Google Shape;265;p22"/>
          <p:cNvGraphicFramePr/>
          <p:nvPr/>
        </p:nvGraphicFramePr>
        <p:xfrm>
          <a:off x="3404025" y="278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3524200"/>
                <a:gridCol w="3524200"/>
                <a:gridCol w="3524200"/>
              </a:tblGrid>
              <a:tr h="73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Zverev (3.)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Fritz (6.)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106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RapidTipp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2,1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  <a:tr h="1061025"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PrimeOdds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2,1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266" name="Google Shape;266;p22"/>
          <p:cNvSpPr txBox="1"/>
          <p:nvPr/>
        </p:nvSpPr>
        <p:spPr>
          <a:xfrm>
            <a:off x="967650" y="5996063"/>
            <a:ext cx="163527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az egyik irodánál rengeteg pénzt felteszünk Zverevre, a másiknál pedig ugyanannyit Fritzre, akkor biztosan nyerünk.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valóságban ez nem fordul elő.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7" name="Google Shape;2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1150" y="8122000"/>
            <a:ext cx="1557675" cy="15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/>
        </p:nvSpPr>
        <p:spPr>
          <a:xfrm>
            <a:off x="1063500" y="4835225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Lehetséges biztosan nyerni?</a:t>
            </a:r>
            <a:endParaRPr b="0" i="0" sz="80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Nyerjünk biztosan!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80" name="Google Shape;280;p24"/>
          <p:cNvGrpSpPr/>
          <p:nvPr/>
        </p:nvGrpSpPr>
        <p:grpSpPr>
          <a:xfrm>
            <a:off x="1232933" y="7424838"/>
            <a:ext cx="287000" cy="287000"/>
            <a:chOff x="0" y="0"/>
            <a:chExt cx="812800" cy="812800"/>
          </a:xfrm>
        </p:grpSpPr>
        <p:sp>
          <p:nvSpPr>
            <p:cNvPr id="281" name="Google Shape;281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24"/>
          <p:cNvGrpSpPr/>
          <p:nvPr/>
        </p:nvGrpSpPr>
        <p:grpSpPr>
          <a:xfrm>
            <a:off x="1157408" y="6557463"/>
            <a:ext cx="287000" cy="287000"/>
            <a:chOff x="0" y="0"/>
            <a:chExt cx="812800" cy="812800"/>
          </a:xfrm>
        </p:grpSpPr>
        <p:sp>
          <p:nvSpPr>
            <p:cNvPr id="284" name="Google Shape;284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6" name="Google Shape;2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4178" y="8062075"/>
            <a:ext cx="2249349" cy="18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4"/>
          <p:cNvSpPr/>
          <p:nvPr/>
        </p:nvSpPr>
        <p:spPr>
          <a:xfrm>
            <a:off x="1519913" y="7424850"/>
            <a:ext cx="6775200" cy="19500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4"/>
          <p:cNvSpPr txBox="1"/>
          <p:nvPr/>
        </p:nvSpPr>
        <p:spPr>
          <a:xfrm>
            <a:off x="1868963" y="7732800"/>
            <a:ext cx="60771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 100 000 Ft-unk van, hogyan érdemes fogadni és mennyi pénzt tudunk biztosan nyerni?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9" name="Google Shape;289;p24"/>
          <p:cNvGrpSpPr/>
          <p:nvPr/>
        </p:nvGrpSpPr>
        <p:grpSpPr>
          <a:xfrm>
            <a:off x="1655396" y="7493688"/>
            <a:ext cx="287000" cy="287000"/>
            <a:chOff x="0" y="0"/>
            <a:chExt cx="812800" cy="812800"/>
          </a:xfrm>
        </p:grpSpPr>
        <p:sp>
          <p:nvSpPr>
            <p:cNvPr id="290" name="Google Shape;290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92" name="Google Shape;292;p24"/>
          <p:cNvGraphicFramePr/>
          <p:nvPr/>
        </p:nvGraphicFramePr>
        <p:xfrm>
          <a:off x="3404025" y="278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{ECCFA575-24D8-400B-B836-9C828600AE73}</a:tableStyleId>
              </a:tblPr>
              <a:tblGrid>
                <a:gridCol w="2643150"/>
                <a:gridCol w="2643150"/>
                <a:gridCol w="2643150"/>
                <a:gridCol w="2643150"/>
              </a:tblGrid>
              <a:tr h="73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</a:tr>
              <a:tr h="1061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RapidTipp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  <a:tr h="1061025">
                <a:tc>
                  <a:txBody>
                    <a:bodyPr/>
                    <a:lstStyle/>
                    <a:p>
                      <a:pPr indent="-2286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PrimeOdds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  <a:tr h="1061025">
                <a:tc>
                  <a:txBody>
                    <a:bodyPr/>
                    <a:lstStyle/>
                    <a:p>
                      <a:pPr indent="-2286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SprintBet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r>
                        <a:rPr b="1"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,00</a:t>
                      </a:r>
                      <a:endParaRPr b="1" sz="3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Hogyan fogadjunk?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00" name="Google Shape;300;p25"/>
          <p:cNvGraphicFramePr/>
          <p:nvPr/>
        </p:nvGraphicFramePr>
        <p:xfrm>
          <a:off x="1028700" y="242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2061800"/>
                <a:gridCol w="2061800"/>
                <a:gridCol w="2061800"/>
                <a:gridCol w="2061800"/>
              </a:tblGrid>
              <a:tr h="41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RapidTipp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,30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PrimeOdds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,35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,60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SprintBet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,25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301" name="Google Shape;301;p25"/>
          <p:cNvSpPr txBox="1"/>
          <p:nvPr/>
        </p:nvSpPr>
        <p:spPr>
          <a:xfrm>
            <a:off x="1028700" y="5711300"/>
            <a:ext cx="105726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RapidTipp-nél 2, PrimeOdds-nál 1, SprintBet-nél X.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valószínűségek arányában osszuk szét a pénzünket.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11770575" y="2679450"/>
            <a:ext cx="5208300" cy="14991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70275" lIns="70275" spcFirstLastPara="1" rIns="70275" wrap="square" tIns="70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6"/>
              <a:buFont typeface="Arial"/>
              <a:buNone/>
            </a:pPr>
            <a:r>
              <a:t/>
            </a:r>
            <a:endParaRPr b="0" i="0" sz="107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" name="Google Shape;303;p25"/>
          <p:cNvGrpSpPr/>
          <p:nvPr/>
        </p:nvGrpSpPr>
        <p:grpSpPr>
          <a:xfrm>
            <a:off x="11874725" y="2732369"/>
            <a:ext cx="220675" cy="220675"/>
            <a:chOff x="0" y="0"/>
            <a:chExt cx="812800" cy="812800"/>
          </a:xfrm>
        </p:grpSpPr>
        <p:sp>
          <p:nvSpPr>
            <p:cNvPr id="304" name="Google Shape;304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70275" lIns="70275" spcFirstLastPara="1" rIns="70275" wrap="square" tIns="70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76"/>
                <a:buFont typeface="Arial"/>
                <a:buNone/>
              </a:pPr>
              <a:r>
                <a:t/>
              </a:r>
              <a:endParaRPr b="0" i="0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4"/>
                <a:buFont typeface="Arial"/>
                <a:buNone/>
              </a:pPr>
              <a:r>
                <a:t/>
              </a:r>
              <a:endParaRPr b="0" i="0" sz="13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25"/>
          <p:cNvSpPr txBox="1"/>
          <p:nvPr/>
        </p:nvSpPr>
        <p:spPr>
          <a:xfrm>
            <a:off x="11533100" y="2813238"/>
            <a:ext cx="5458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Hogyan osszuk el a pénzünket? 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25" title="qr-code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2525" y="4490700"/>
            <a:ext cx="4442225" cy="44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/>
          <p:nvPr/>
        </p:nvSpPr>
        <p:spPr>
          <a:xfrm>
            <a:off x="11605600" y="9021000"/>
            <a:ext cx="5756088" cy="876230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3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25"/>
          <p:cNvSpPr txBox="1"/>
          <p:nvPr/>
        </p:nvSpPr>
        <p:spPr>
          <a:xfrm>
            <a:off x="11605575" y="9070226"/>
            <a:ext cx="5522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http://bit.ly/4p0lImW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15" name="Google Shape;315;p26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Hogyan fogadjunk?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17" name="Google Shape;317;p26"/>
          <p:cNvGraphicFramePr/>
          <p:nvPr/>
        </p:nvGraphicFramePr>
        <p:xfrm>
          <a:off x="1028700" y="242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2061800"/>
                <a:gridCol w="2061800"/>
                <a:gridCol w="2061800"/>
                <a:gridCol w="2061800"/>
              </a:tblGrid>
              <a:tr h="41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RapidTipp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PrimeOdds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1,35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4,60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SprintBet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1,25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318" name="Google Shape;318;p26"/>
          <p:cNvSpPr txBox="1"/>
          <p:nvPr/>
        </p:nvSpPr>
        <p:spPr>
          <a:xfrm>
            <a:off x="10174500" y="5069875"/>
            <a:ext cx="824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26"/>
          <p:cNvSpPr txBox="1"/>
          <p:nvPr/>
        </p:nvSpPr>
        <p:spPr>
          <a:xfrm>
            <a:off x="599125" y="5001175"/>
            <a:ext cx="8537100" cy="5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valószínűségek összege: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RapidTipp: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PrimeOdds: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SprintBet: 		  	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400" y="4912750"/>
            <a:ext cx="3122723" cy="8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500" y="7135275"/>
            <a:ext cx="2656526" cy="12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5650" y="5903775"/>
            <a:ext cx="2463000" cy="12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6"/>
          <p:cNvSpPr txBox="1"/>
          <p:nvPr/>
        </p:nvSpPr>
        <p:spPr>
          <a:xfrm>
            <a:off x="7869738" y="5956375"/>
            <a:ext cx="10068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RapidTippnél 2-re teszünk 8410 Ft-ot.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PrimeOddsnál 1-re teszünk 74 770 Ft-ot.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SprintBetnél X-re teszünk 16 820 Ft-ot.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4" name="Google Shape;32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5650" y="8421875"/>
            <a:ext cx="2463000" cy="1092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6"/>
          <p:cNvSpPr/>
          <p:nvPr/>
        </p:nvSpPr>
        <p:spPr>
          <a:xfrm>
            <a:off x="11770575" y="2679450"/>
            <a:ext cx="5208300" cy="14991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70275" lIns="70275" spcFirstLastPara="1" rIns="70275" wrap="square" tIns="70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6"/>
              <a:buFont typeface="Arial"/>
              <a:buNone/>
            </a:pPr>
            <a:r>
              <a:t/>
            </a:r>
            <a:endParaRPr b="0" i="0" sz="107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26"/>
          <p:cNvGrpSpPr/>
          <p:nvPr/>
        </p:nvGrpSpPr>
        <p:grpSpPr>
          <a:xfrm>
            <a:off x="11874725" y="2732369"/>
            <a:ext cx="220675" cy="220675"/>
            <a:chOff x="0" y="0"/>
            <a:chExt cx="812800" cy="812800"/>
          </a:xfrm>
        </p:grpSpPr>
        <p:sp>
          <p:nvSpPr>
            <p:cNvPr id="327" name="Google Shape;327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70275" lIns="70275" spcFirstLastPara="1" rIns="70275" wrap="square" tIns="70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76"/>
                <a:buFont typeface="Arial"/>
                <a:buNone/>
              </a:pPr>
              <a:r>
                <a:t/>
              </a:r>
              <a:endParaRPr b="0" i="0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6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4"/>
                <a:buFont typeface="Arial"/>
                <a:buNone/>
              </a:pPr>
              <a:r>
                <a:t/>
              </a:r>
              <a:endParaRPr b="0" i="0" sz="13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26"/>
          <p:cNvSpPr txBox="1"/>
          <p:nvPr/>
        </p:nvSpPr>
        <p:spPr>
          <a:xfrm>
            <a:off x="11533100" y="2813238"/>
            <a:ext cx="5458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Hogyan osszuk fel a pénzünket? 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/>
          <p:nvPr/>
        </p:nvSpPr>
        <p:spPr>
          <a:xfrm>
            <a:off x="10411975" y="2712575"/>
            <a:ext cx="5208300" cy="14991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70275" lIns="70275" spcFirstLastPara="1" rIns="70275" wrap="square" tIns="70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6"/>
              <a:buFont typeface="Arial"/>
              <a:buNone/>
            </a:pPr>
            <a:r>
              <a:t/>
            </a:r>
            <a:endParaRPr b="0" i="0" sz="107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27"/>
          <p:cNvGrpSpPr/>
          <p:nvPr/>
        </p:nvGrpSpPr>
        <p:grpSpPr>
          <a:xfrm>
            <a:off x="10516125" y="2765494"/>
            <a:ext cx="220675" cy="220675"/>
            <a:chOff x="0" y="0"/>
            <a:chExt cx="812800" cy="812800"/>
          </a:xfrm>
        </p:grpSpPr>
        <p:sp>
          <p:nvSpPr>
            <p:cNvPr id="336" name="Google Shape;336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70275" lIns="70275" spcFirstLastPara="1" rIns="70275" wrap="square" tIns="70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76"/>
                <a:buFont typeface="Arial"/>
                <a:buNone/>
              </a:pPr>
              <a:r>
                <a:t/>
              </a:r>
              <a:endParaRPr b="0" i="0" sz="107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7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4"/>
                <a:buFont typeface="Arial"/>
                <a:buNone/>
              </a:pPr>
              <a:r>
                <a:t/>
              </a:r>
              <a:endParaRPr b="0" i="0" sz="13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27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39" name="Google Shape;339;p27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Hogyan fogadjunk?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41" name="Google Shape;341;p27"/>
          <p:cNvGraphicFramePr/>
          <p:nvPr/>
        </p:nvGraphicFramePr>
        <p:xfrm>
          <a:off x="1028700" y="242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2061800"/>
                <a:gridCol w="2061800"/>
                <a:gridCol w="2061800"/>
                <a:gridCol w="2061800"/>
              </a:tblGrid>
              <a:tr h="41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FFE599"/>
                    </a:solidFill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RapidTipp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PrimeOdds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1,35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4,60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  <a:tr h="607225"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SprintBet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1,25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11,00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pic>
        <p:nvPicPr>
          <p:cNvPr id="342" name="Google Shape;3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4178" y="8062075"/>
            <a:ext cx="2249349" cy="18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7"/>
          <p:cNvSpPr txBox="1"/>
          <p:nvPr/>
        </p:nvSpPr>
        <p:spPr>
          <a:xfrm>
            <a:off x="10174500" y="2846363"/>
            <a:ext cx="5458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Hogyan osszuk fel a pénzünket? 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7"/>
          <p:cNvSpPr txBox="1"/>
          <p:nvPr/>
        </p:nvSpPr>
        <p:spPr>
          <a:xfrm>
            <a:off x="668488" y="5555275"/>
            <a:ext cx="10068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RapidTippnél 2-re teszünk 8410 Ft-ot.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PrimeOddsnál 1-re teszünk 74 770 Ft-ot.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SprintBetnél X-re teszünk 16 820 Ft-ot.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7"/>
          <p:cNvSpPr txBox="1"/>
          <p:nvPr/>
        </p:nvSpPr>
        <p:spPr>
          <a:xfrm>
            <a:off x="668488" y="7707675"/>
            <a:ext cx="10068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1-es győzelem esetén 100 940 Ft-ot nyerünk.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esetén 100 920 Ft-ot nyerünk.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esetén 100 920 Ft-ot nyerünk.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27"/>
          <p:cNvSpPr/>
          <p:nvPr/>
        </p:nvSpPr>
        <p:spPr>
          <a:xfrm>
            <a:off x="11009075" y="6025375"/>
            <a:ext cx="5800552" cy="1303200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3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7" name="Google Shape;347;p27"/>
          <p:cNvSpPr txBox="1"/>
          <p:nvPr/>
        </p:nvSpPr>
        <p:spPr>
          <a:xfrm>
            <a:off x="11009050" y="6127850"/>
            <a:ext cx="5564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Legrosszabb esetben is </a:t>
            </a:r>
            <a:b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920 Ft-tal gazdagodtunk.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Út a gazdagságba?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5" name="Google Shape;355;p28"/>
          <p:cNvSpPr txBox="1"/>
          <p:nvPr/>
        </p:nvSpPr>
        <p:spPr>
          <a:xfrm>
            <a:off x="1135882" y="3859988"/>
            <a:ext cx="151506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De: nehéz ezekkel élni.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Sok fogadóirodánál kéne számlát vezetni.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irodák figyelnek arra, hogy ha előfordul ilyen, akkor hamar megszüntessék a helyzetet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6" name="Google Shape;3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0828" y="8002962"/>
            <a:ext cx="2249349" cy="18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7050" y="8130388"/>
            <a:ext cx="1557675" cy="15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8"/>
          <p:cNvSpPr txBox="1"/>
          <p:nvPr/>
        </p:nvSpPr>
        <p:spPr>
          <a:xfrm>
            <a:off x="1028700" y="2728825"/>
            <a:ext cx="1057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zinte minden nap vannak ilyen lehetőségek.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64" name="Google Shape;364;p29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9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Különleges fogadások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p29"/>
          <p:cNvSpPr txBox="1"/>
          <p:nvPr/>
        </p:nvSpPr>
        <p:spPr>
          <a:xfrm>
            <a:off x="1028700" y="2847150"/>
            <a:ext cx="1515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29"/>
          <p:cNvSpPr txBox="1"/>
          <p:nvPr/>
        </p:nvSpPr>
        <p:spPr>
          <a:xfrm>
            <a:off x="1028700" y="2847150"/>
            <a:ext cx="151506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V-sport fogadás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Polymarket: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 nyer egy adott választást?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 lesz a legnépszerűbb Spotify előadó?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Mikor adják ki a Gemini 3.0-t?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 lesz a Time Év embere díjazottja?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2975" y="3597450"/>
            <a:ext cx="8165199" cy="60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/>
          <p:nvPr/>
        </p:nvSpPr>
        <p:spPr>
          <a:xfrm>
            <a:off x="1063500" y="4835225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Vége.</a:t>
            </a:r>
            <a:endParaRPr b="0" i="0" sz="80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1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>
                <a:latin typeface="Raleway SemiBold"/>
                <a:ea typeface="Raleway SemiBold"/>
                <a:cs typeface="Raleway SemiBold"/>
                <a:sym typeface="Raleway SemiBold"/>
              </a:rPr>
              <a:t>Oddsok az Egyesült Királyságban</a:t>
            </a:r>
            <a:endParaRPr b="0"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9" name="Google Shape;379;p31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31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381" name="Google Shape;381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1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31"/>
          <p:cNvSpPr txBox="1"/>
          <p:nvPr/>
        </p:nvSpPr>
        <p:spPr>
          <a:xfrm>
            <a:off x="1308300" y="2085000"/>
            <a:ext cx="835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4" name="Google Shape;384;p31"/>
          <p:cNvSpPr txBox="1"/>
          <p:nvPr/>
        </p:nvSpPr>
        <p:spPr>
          <a:xfrm>
            <a:off x="1028700" y="2427200"/>
            <a:ext cx="151620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tört alakban fejezik ki a nyereményt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azt adja meg, hogy a nyeremény hányad részét nyeri a fogadó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85" name="Google Shape;385;p31"/>
          <p:cNvGraphicFramePr/>
          <p:nvPr/>
        </p:nvGraphicFramePr>
        <p:xfrm>
          <a:off x="3529250" y="435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5080450"/>
                <a:gridCol w="5080450"/>
              </a:tblGrid>
              <a:tr h="151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Anglia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Pakisztán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912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 / 3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/ 4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pic>
        <p:nvPicPr>
          <p:cNvPr id="386" name="Google Shape;3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4425" y="4641700"/>
            <a:ext cx="1085976" cy="7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150" y="4641689"/>
            <a:ext cx="1115650" cy="7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12575" y="4300888"/>
            <a:ext cx="2553600" cy="25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1"/>
          <p:cNvSpPr/>
          <p:nvPr/>
        </p:nvSpPr>
        <p:spPr>
          <a:xfrm>
            <a:off x="1308300" y="7770698"/>
            <a:ext cx="4722000" cy="14718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1"/>
          <p:cNvSpPr txBox="1"/>
          <p:nvPr/>
        </p:nvSpPr>
        <p:spPr>
          <a:xfrm>
            <a:off x="979800" y="7839548"/>
            <a:ext cx="53790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 az esélyesebb?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1" name="Google Shape;391;p31"/>
          <p:cNvGrpSpPr/>
          <p:nvPr/>
        </p:nvGrpSpPr>
        <p:grpSpPr>
          <a:xfrm>
            <a:off x="1443783" y="7908514"/>
            <a:ext cx="287000" cy="287000"/>
            <a:chOff x="0" y="0"/>
            <a:chExt cx="812800" cy="812800"/>
          </a:xfrm>
        </p:grpSpPr>
        <p:sp>
          <p:nvSpPr>
            <p:cNvPr id="392" name="Google Shape;392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1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31"/>
          <p:cNvSpPr/>
          <p:nvPr/>
        </p:nvSpPr>
        <p:spPr>
          <a:xfrm>
            <a:off x="7648675" y="7770700"/>
            <a:ext cx="5495700" cy="14718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1"/>
          <p:cNvSpPr txBox="1"/>
          <p:nvPr/>
        </p:nvSpPr>
        <p:spPr>
          <a:xfrm>
            <a:off x="8115025" y="7839550"/>
            <a:ext cx="45630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 lennének a decimális oddok?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6" name="Google Shape;396;p31"/>
          <p:cNvGrpSpPr/>
          <p:nvPr/>
        </p:nvGrpSpPr>
        <p:grpSpPr>
          <a:xfrm>
            <a:off x="7784158" y="7908514"/>
            <a:ext cx="287000" cy="287000"/>
            <a:chOff x="0" y="0"/>
            <a:chExt cx="812800" cy="812800"/>
          </a:xfrm>
        </p:grpSpPr>
        <p:sp>
          <p:nvSpPr>
            <p:cNvPr id="397" name="Google Shape;397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1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11114447" y="4495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>
                <a:latin typeface="Raleway SemiBold"/>
                <a:ea typeface="Raleway SemiBold"/>
                <a:cs typeface="Raleway SemiBold"/>
                <a:sym typeface="Raleway SemiBold"/>
              </a:rPr>
              <a:t>Mióta létezik sportfogadás?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300" y="5866500"/>
            <a:ext cx="4672574" cy="292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1563" y="2532875"/>
            <a:ext cx="4844886" cy="26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299" y="2532863"/>
            <a:ext cx="4672575" cy="26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1575" y="5818575"/>
            <a:ext cx="4844874" cy="301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/>
          <p:nvPr/>
        </p:nvSpPr>
        <p:spPr>
          <a:xfrm>
            <a:off x="11779112" y="2768350"/>
            <a:ext cx="6267418" cy="1108244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4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2183273" y="2532875"/>
            <a:ext cx="54591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Honnan ered a bukméker elnevezés?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49490" y="4233625"/>
            <a:ext cx="3926660" cy="292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/>
          <p:nvPr/>
        </p:nvSpPr>
        <p:spPr>
          <a:xfrm>
            <a:off x="11779125" y="8027975"/>
            <a:ext cx="6102130" cy="943901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4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12255425" y="7945725"/>
            <a:ext cx="53148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E-sportokra is lehet fogadni.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2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>
                <a:latin typeface="Raleway SemiBold"/>
                <a:ea typeface="Raleway SemiBold"/>
                <a:cs typeface="Raleway SemiBold"/>
                <a:sym typeface="Raleway SemiBold"/>
              </a:rPr>
              <a:t>Oddsok az Egyesült Államokban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5" name="Google Shape;405;p32"/>
          <p:cNvSpPr txBox="1"/>
          <p:nvPr/>
        </p:nvSpPr>
        <p:spPr>
          <a:xfrm>
            <a:off x="781650" y="2427200"/>
            <a:ext cx="172536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Pozitív érték esetén azt mondja meg, hogy 100 dollár tét esetén mekkora a nyereség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○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+200:  3,00 decimális oddsnak felel meg.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Negatív érték esetén azt mondja meg, hogy mekkora tét esetén lesz a nyereség 100 dollár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○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-130: 130 dollárt kockáztatva 100 dollárt nyerhetünk.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1028700" y="5346750"/>
            <a:ext cx="6046200" cy="14718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2"/>
          <p:cNvSpPr txBox="1"/>
          <p:nvPr/>
        </p:nvSpPr>
        <p:spPr>
          <a:xfrm>
            <a:off x="1362300" y="5415598"/>
            <a:ext cx="53790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Milyen decimális oddsnak felel meg a +180?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8" name="Google Shape;408;p32"/>
          <p:cNvGrpSpPr/>
          <p:nvPr/>
        </p:nvGrpSpPr>
        <p:grpSpPr>
          <a:xfrm>
            <a:off x="1164183" y="5415588"/>
            <a:ext cx="287000" cy="287000"/>
            <a:chOff x="0" y="0"/>
            <a:chExt cx="812800" cy="812800"/>
          </a:xfrm>
        </p:grpSpPr>
        <p:sp>
          <p:nvSpPr>
            <p:cNvPr id="409" name="Google Shape;409;p3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32"/>
          <p:cNvSpPr/>
          <p:nvPr/>
        </p:nvSpPr>
        <p:spPr>
          <a:xfrm>
            <a:off x="1028700" y="7647200"/>
            <a:ext cx="6046200" cy="14718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2"/>
          <p:cNvSpPr txBox="1"/>
          <p:nvPr/>
        </p:nvSpPr>
        <p:spPr>
          <a:xfrm>
            <a:off x="1362300" y="7716048"/>
            <a:ext cx="53790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Milyen decimális oddsnak felel meg a -210?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3" name="Google Shape;413;p32"/>
          <p:cNvGrpSpPr/>
          <p:nvPr/>
        </p:nvGrpSpPr>
        <p:grpSpPr>
          <a:xfrm>
            <a:off x="1164183" y="7716039"/>
            <a:ext cx="287000" cy="287000"/>
            <a:chOff x="0" y="0"/>
            <a:chExt cx="812800" cy="812800"/>
          </a:xfrm>
        </p:grpSpPr>
        <p:sp>
          <p:nvSpPr>
            <p:cNvPr id="414" name="Google Shape;414;p3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2"/>
          <p:cNvSpPr/>
          <p:nvPr/>
        </p:nvSpPr>
        <p:spPr>
          <a:xfrm>
            <a:off x="9931325" y="6749700"/>
            <a:ext cx="6438506" cy="1334082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E7DA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32"/>
          <p:cNvSpPr txBox="1"/>
          <p:nvPr/>
        </p:nvSpPr>
        <p:spPr>
          <a:xfrm>
            <a:off x="10212376" y="6749700"/>
            <a:ext cx="5876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+100 és -100 ugyanúgy a tét duplázására utalnak, de a +100-at használják.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12434697" y="4495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>
                <a:latin typeface="Raleway SemiBold"/>
                <a:ea typeface="Raleway SemiBold"/>
                <a:cs typeface="Raleway SemiBold"/>
                <a:sym typeface="Raleway SemiBold"/>
              </a:rPr>
              <a:t>2025. január: Super Bowl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7" name="Google Shape;1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150" y="3099775"/>
            <a:ext cx="6106650" cy="60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/>
          <p:nvPr/>
        </p:nvSpPr>
        <p:spPr>
          <a:xfrm>
            <a:off x="10468575" y="3429000"/>
            <a:ext cx="4862952" cy="2057515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3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10192400" y="3639425"/>
            <a:ext cx="5415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Melyik csapatot tartja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fogadóiroda esélyesebbnek?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0" name="Google Shape;140;p15"/>
          <p:cNvGrpSpPr/>
          <p:nvPr/>
        </p:nvGrpSpPr>
        <p:grpSpPr>
          <a:xfrm>
            <a:off x="1232933" y="7424838"/>
            <a:ext cx="287000" cy="287000"/>
            <a:chOff x="0" y="0"/>
            <a:chExt cx="812800" cy="812800"/>
          </a:xfrm>
        </p:grpSpPr>
        <p:sp>
          <p:nvSpPr>
            <p:cNvPr id="141" name="Google Shape;14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5"/>
          <p:cNvSpPr/>
          <p:nvPr/>
        </p:nvSpPr>
        <p:spPr>
          <a:xfrm>
            <a:off x="9640600" y="6844463"/>
            <a:ext cx="7288200" cy="17640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9890200" y="6982288"/>
            <a:ext cx="67890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Mennyi pénzt nyertél, ha 5000 Ft-ot tettél az Eaglesre?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5" name="Google Shape;145;p15"/>
          <p:cNvGrpSpPr/>
          <p:nvPr/>
        </p:nvGrpSpPr>
        <p:grpSpPr>
          <a:xfrm>
            <a:off x="1157408" y="6557463"/>
            <a:ext cx="287000" cy="287000"/>
            <a:chOff x="0" y="0"/>
            <a:chExt cx="812800" cy="812800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9776083" y="6982288"/>
            <a:ext cx="287000" cy="287000"/>
            <a:chOff x="0" y="0"/>
            <a:chExt cx="812800" cy="812800"/>
          </a:xfrm>
        </p:grpSpPr>
        <p:sp>
          <p:nvSpPr>
            <p:cNvPr id="149" name="Google Shape;14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Mekkora az esélye …?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58" name="Google Shape;158;p16"/>
          <p:cNvGrpSpPr/>
          <p:nvPr/>
        </p:nvGrpSpPr>
        <p:grpSpPr>
          <a:xfrm>
            <a:off x="1232933" y="7424838"/>
            <a:ext cx="287000" cy="287000"/>
            <a:chOff x="0" y="0"/>
            <a:chExt cx="812800" cy="812800"/>
          </a:xfrm>
        </p:grpSpPr>
        <p:sp>
          <p:nvSpPr>
            <p:cNvPr id="159" name="Google Shape;15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1157408" y="6557463"/>
            <a:ext cx="287000" cy="287000"/>
            <a:chOff x="0" y="0"/>
            <a:chExt cx="812800" cy="812800"/>
          </a:xfrm>
        </p:grpSpPr>
        <p:sp>
          <p:nvSpPr>
            <p:cNvPr id="162" name="Google Shape;16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64" name="Google Shape;164;p16"/>
          <p:cNvGraphicFramePr/>
          <p:nvPr/>
        </p:nvGraphicFramePr>
        <p:xfrm>
          <a:off x="3404038" y="235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5286300"/>
                <a:gridCol w="5286300"/>
              </a:tblGrid>
              <a:tr h="73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Jannik Sinner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Carlos Alcaraz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106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" name="Google Shape;165;p16"/>
          <p:cNvGraphicFramePr/>
          <p:nvPr/>
        </p:nvGraphicFramePr>
        <p:xfrm>
          <a:off x="3404038" y="447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5286300"/>
                <a:gridCol w="5286300"/>
              </a:tblGrid>
              <a:tr h="1762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Detroit Lions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Green Bay Packers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1037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,00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,50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pic>
        <p:nvPicPr>
          <p:cNvPr id="166" name="Google Shape;1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613" y="5040639"/>
            <a:ext cx="1542225" cy="117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7863" y="5119865"/>
            <a:ext cx="1542218" cy="1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/>
          <p:nvPr/>
        </p:nvSpPr>
        <p:spPr>
          <a:xfrm>
            <a:off x="1028700" y="7711850"/>
            <a:ext cx="163527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Lions győzelméért kétszer annyit fizetnek, így feltételezhető, hogy ők feleakkora eséllyel nyernek. Tudjuk továbbá, hogy		 		.		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16"/>
          <p:cNvPicPr preferRelativeResize="0"/>
          <p:nvPr/>
        </p:nvPicPr>
        <p:blipFill rotWithShape="1">
          <a:blip r:embed="rId5">
            <a:alphaModFix/>
          </a:blip>
          <a:srcRect b="17081" l="9554" r="11619" t="0"/>
          <a:stretch/>
        </p:blipFill>
        <p:spPr>
          <a:xfrm>
            <a:off x="8835900" y="8195700"/>
            <a:ext cx="1343950" cy="8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912216" y="9105253"/>
            <a:ext cx="1587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Lions így  ⅓ , a Packers pedig ⅔ valószínűséggel nyer a modell alapján.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>
                <a:latin typeface="Raleway SemiBold"/>
                <a:ea typeface="Raleway SemiBold"/>
                <a:cs typeface="Raleway SemiBold"/>
                <a:sym typeface="Raleway SemiBold"/>
              </a:rPr>
              <a:t>Három kimenetel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1028700" y="2427200"/>
            <a:ext cx="1635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legtöbb sportágnál döntetlen is előfordulhat.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8" name="Google Shape;178;p17"/>
          <p:cNvGraphicFramePr/>
          <p:nvPr/>
        </p:nvGraphicFramePr>
        <p:xfrm>
          <a:off x="3610300" y="384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3570900"/>
                <a:gridCol w="3570900"/>
                <a:gridCol w="3570900"/>
              </a:tblGrid>
              <a:tr h="1909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Wrexham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Watford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114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2,50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4,00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2,86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 anchor="ctr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1875" y="3975549"/>
            <a:ext cx="1266500" cy="1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925" y="3975550"/>
            <a:ext cx="1266500" cy="1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/>
          <p:nvPr/>
        </p:nvSpPr>
        <p:spPr>
          <a:xfrm>
            <a:off x="1028700" y="7647200"/>
            <a:ext cx="6775200" cy="19500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1726800" y="7925773"/>
            <a:ext cx="53790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Mekkora esélyt ad a fogadóiroda arra, hogy valamelyik csapat megnyeri a mérkőzést?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3" name="Google Shape;183;p17"/>
          <p:cNvGrpSpPr/>
          <p:nvPr/>
        </p:nvGrpSpPr>
        <p:grpSpPr>
          <a:xfrm>
            <a:off x="1164183" y="7716039"/>
            <a:ext cx="287000" cy="287000"/>
            <a:chOff x="0" y="0"/>
            <a:chExt cx="812800" cy="812800"/>
          </a:xfrm>
        </p:grpSpPr>
        <p:sp>
          <p:nvSpPr>
            <p:cNvPr id="184" name="Google Shape;18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7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Hogy is van ez?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93" name="Google Shape;193;p18"/>
          <p:cNvGraphicFramePr/>
          <p:nvPr/>
        </p:nvGraphicFramePr>
        <p:xfrm>
          <a:off x="3404025" y="278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5286300"/>
                <a:gridCol w="5286300"/>
              </a:tblGrid>
              <a:tr h="73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Jannik Sinner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Carlos Alcaraz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106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194" name="Google Shape;194;p18"/>
          <p:cNvSpPr txBox="1"/>
          <p:nvPr/>
        </p:nvSpPr>
        <p:spPr>
          <a:xfrm>
            <a:off x="967650" y="5077475"/>
            <a:ext cx="163527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korábbi képek nem igazi fogadóiroda oldaláról valók.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Egyenlő esélyek esetén mindkét odds egyenlő és jellemzően 1,87 és 1,97 közötti érték.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1171950" y="6900575"/>
            <a:ext cx="7613400" cy="24450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8075" lIns="98075" spcFirstLastPara="1" rIns="98075" wrap="square" tIns="98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2"/>
              <a:buFont typeface="Arial"/>
              <a:buNone/>
            </a:pPr>
            <a:r>
              <a:t/>
            </a:r>
            <a:endParaRPr b="0" i="0" sz="15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1344750" y="7603350"/>
            <a:ext cx="726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075" lIns="98075" spcFirstLastPara="1" rIns="98075" wrap="square" tIns="9807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58"/>
              </a:spcAft>
              <a:buClr>
                <a:schemeClr val="dk1"/>
              </a:buClr>
              <a:buSzPts val="1180"/>
              <a:buFont typeface="Arial"/>
              <a:buNone/>
            </a:pPr>
            <a:r>
              <a:rPr lang="en-US" sz="27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1,95-ös oddsok esetén mennyi lesz a fogadóiroda profitja, ha mindkét játékosra 1-1 millió forint összértékben fogadtak? </a:t>
            </a:r>
            <a:br>
              <a:rPr lang="en-US" sz="27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7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Hány százaléka ez a kifizetett nyereménynek?</a:t>
            </a:r>
            <a:endParaRPr b="0" i="0" sz="2788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7" name="Google Shape;197;p18"/>
          <p:cNvGrpSpPr/>
          <p:nvPr/>
        </p:nvGrpSpPr>
        <p:grpSpPr>
          <a:xfrm>
            <a:off x="1344757" y="6972667"/>
            <a:ext cx="307889" cy="307889"/>
            <a:chOff x="0" y="0"/>
            <a:chExt cx="812800" cy="812800"/>
          </a:xfrm>
        </p:grpSpPr>
        <p:sp>
          <p:nvSpPr>
            <p:cNvPr id="198" name="Google Shape;19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8075" lIns="98075" spcFirstLastPara="1" rIns="98075" wrap="square" tIns="98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2"/>
                <a:buFont typeface="Arial"/>
                <a:buNone/>
              </a:pPr>
              <a:r>
                <a:t/>
              </a:r>
              <a:endParaRPr b="0" i="0" sz="15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31"/>
                <a:buFont typeface="Arial"/>
                <a:buNone/>
              </a:pPr>
              <a:r>
                <a:t/>
              </a:r>
              <a:endParaRPr b="0" i="0" sz="19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8"/>
          <p:cNvSpPr txBox="1"/>
          <p:nvPr/>
        </p:nvSpPr>
        <p:spPr>
          <a:xfrm>
            <a:off x="9079050" y="6850775"/>
            <a:ext cx="86991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teljes beérkező tét 2 millió forint, ebből 1 950 000 Ft a kifizetés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fogadóiroda nyeresége 50 000 Ft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 a kifizetett összeg 0,0256-ed része, vagyis körülbelül 2,6 %-a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18"/>
          <p:cNvPicPr preferRelativeResize="0"/>
          <p:nvPr/>
        </p:nvPicPr>
        <p:blipFill rotWithShape="1">
          <a:blip r:embed="rId3">
            <a:alphaModFix/>
          </a:blip>
          <a:srcRect b="10619" l="0" r="0" t="11753"/>
          <a:stretch/>
        </p:blipFill>
        <p:spPr>
          <a:xfrm>
            <a:off x="9477663" y="8539025"/>
            <a:ext cx="2770550" cy="6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/>
          <p:nvPr/>
        </p:nvSpPr>
        <p:spPr>
          <a:xfrm>
            <a:off x="13579626" y="9195949"/>
            <a:ext cx="3285465" cy="679394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51325" lIns="51325" spcFirstLastPara="1" rIns="51325" wrap="square" tIns="51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8"/>
              <a:buFont typeface="Arial"/>
              <a:buNone/>
            </a:pPr>
            <a:r>
              <a:t/>
            </a:r>
            <a:endParaRPr sz="179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6"/>
              <a:buFont typeface="Arial"/>
              <a:buNone/>
            </a:pPr>
            <a:r>
              <a:rPr lang="en-US" sz="17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9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13689518" y="9345453"/>
            <a:ext cx="30657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325" lIns="51325" spcFirstLastPara="1" rIns="51325" wrap="square" tIns="513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6"/>
              <a:buFont typeface="Arial"/>
              <a:buNone/>
            </a:pPr>
            <a:r>
              <a:rPr lang="en-US" sz="1797">
                <a:latin typeface="Times New Roman"/>
                <a:ea typeface="Times New Roman"/>
                <a:cs typeface="Times New Roman"/>
                <a:sym typeface="Times New Roman"/>
              </a:rPr>
              <a:t>Ez a fogadóiroda </a:t>
            </a:r>
            <a:r>
              <a:rPr b="1" lang="en-US" sz="1797">
                <a:latin typeface="Times New Roman"/>
                <a:ea typeface="Times New Roman"/>
                <a:cs typeface="Times New Roman"/>
                <a:sym typeface="Times New Roman"/>
              </a:rPr>
              <a:t>margin</a:t>
            </a:r>
            <a:r>
              <a:rPr lang="en-US" sz="1797">
                <a:latin typeface="Times New Roman"/>
                <a:ea typeface="Times New Roman"/>
                <a:cs typeface="Times New Roman"/>
                <a:sym typeface="Times New Roman"/>
              </a:rPr>
              <a:t>ja</a:t>
            </a:r>
            <a:endParaRPr sz="179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BL-döntő 2025.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11" name="Google Shape;211;p19"/>
          <p:cNvGraphicFramePr/>
          <p:nvPr/>
        </p:nvGraphicFramePr>
        <p:xfrm>
          <a:off x="1816975" y="252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4378875"/>
                <a:gridCol w="4378875"/>
                <a:gridCol w="4378875"/>
              </a:tblGrid>
              <a:tr h="2414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Paris Saint Germain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 Milan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95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2,15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3,35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3,35</a:t>
                      </a:r>
                      <a:endParaRPr b="1"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0425" y="2874613"/>
            <a:ext cx="1463550" cy="14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5800" y="2862800"/>
            <a:ext cx="1463550" cy="14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9"/>
          <p:cNvSpPr/>
          <p:nvPr/>
        </p:nvSpPr>
        <p:spPr>
          <a:xfrm>
            <a:off x="1816963" y="6914500"/>
            <a:ext cx="6775200" cy="19500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2166013" y="7222450"/>
            <a:ext cx="60771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Hány százalék marginnal dolgozott a fogadóiroda?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6" name="Google Shape;216;p19"/>
          <p:cNvGrpSpPr/>
          <p:nvPr/>
        </p:nvGrpSpPr>
        <p:grpSpPr>
          <a:xfrm>
            <a:off x="1952446" y="6983338"/>
            <a:ext cx="287000" cy="287000"/>
            <a:chOff x="0" y="0"/>
            <a:chExt cx="812800" cy="812800"/>
          </a:xfrm>
        </p:grpSpPr>
        <p:sp>
          <p:nvSpPr>
            <p:cNvPr id="217" name="Google Shape;21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9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9"/>
          <p:cNvSpPr txBox="1"/>
          <p:nvPr/>
        </p:nvSpPr>
        <p:spPr>
          <a:xfrm>
            <a:off x="9833750" y="6983350"/>
            <a:ext cx="7528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❏"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Margin: .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37875" y="7345275"/>
            <a:ext cx="37147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9"/>
          <p:cNvSpPr txBox="1"/>
          <p:nvPr/>
        </p:nvSpPr>
        <p:spPr>
          <a:xfrm>
            <a:off x="9833750" y="8738525"/>
            <a:ext cx="703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❏"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agyjából 6% a margin.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0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Kombináció</a:t>
            </a: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29" name="Google Shape;229;p20"/>
          <p:cNvGraphicFramePr/>
          <p:nvPr/>
        </p:nvGraphicFramePr>
        <p:xfrm>
          <a:off x="967650" y="274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3604350"/>
                <a:gridCol w="3582750"/>
              </a:tblGrid>
              <a:tr h="58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Jannik Sinner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Carlos Alcaraz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84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230" name="Google Shape;230;p20"/>
          <p:cNvSpPr txBox="1"/>
          <p:nvPr/>
        </p:nvSpPr>
        <p:spPr>
          <a:xfrm>
            <a:off x="967650" y="5077475"/>
            <a:ext cx="14344200" cy="29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Mivel az oddsok egyformák, feltételezhető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egyformán valószínű kimenetel: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Sinner és Real Madrid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Sinner és Barcelona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Alcaraz és Real Madrid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Alcaraz és Barcelona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1" name="Google Shape;231;p20"/>
          <p:cNvGraphicFramePr/>
          <p:nvPr/>
        </p:nvGraphicFramePr>
        <p:xfrm>
          <a:off x="9678000" y="274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3604350"/>
                <a:gridCol w="3582750"/>
              </a:tblGrid>
              <a:tr h="58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 Madrid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Barcelona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84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232" name="Google Shape;232;p20"/>
          <p:cNvSpPr/>
          <p:nvPr/>
        </p:nvSpPr>
        <p:spPr>
          <a:xfrm>
            <a:off x="10089900" y="7080675"/>
            <a:ext cx="6775200" cy="25947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10438950" y="7388625"/>
            <a:ext cx="60771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833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Mire számíthatunk, ha 2000 Ft-ot teszünk a két esemény kombinációjára, illetve a két eseményre külön-külön? 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4" name="Google Shape;234;p20"/>
          <p:cNvGrpSpPr/>
          <p:nvPr/>
        </p:nvGrpSpPr>
        <p:grpSpPr>
          <a:xfrm>
            <a:off x="10225371" y="7149513"/>
            <a:ext cx="287000" cy="287000"/>
            <a:chOff x="0" y="0"/>
            <a:chExt cx="812800" cy="812800"/>
          </a:xfrm>
        </p:grpSpPr>
        <p:sp>
          <p:nvSpPr>
            <p:cNvPr id="235" name="Google Shape;235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0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/>
        </p:nvSpPr>
        <p:spPr>
          <a:xfrm>
            <a:off x="1028700" y="1095375"/>
            <a:ext cx="105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94B9AF">
              <a:alpha val="76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7200">
                <a:latin typeface="Raleway"/>
                <a:ea typeface="Raleway"/>
                <a:cs typeface="Raleway"/>
                <a:sym typeface="Raleway"/>
              </a:rPr>
              <a:t>Kombináció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44" name="Google Shape;244;p21"/>
          <p:cNvGraphicFramePr/>
          <p:nvPr/>
        </p:nvGraphicFramePr>
        <p:xfrm>
          <a:off x="967650" y="235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3604350"/>
                <a:gridCol w="3582750"/>
              </a:tblGrid>
              <a:tr h="58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Jannik Sinner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Carlos Alcaraz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84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5" name="Google Shape;245;p21"/>
          <p:cNvGraphicFramePr/>
          <p:nvPr/>
        </p:nvGraphicFramePr>
        <p:xfrm>
          <a:off x="9678000" y="235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{DD58C1BA-4B84-41B7-9B11-59422FFD851B}</a:tableStyleId>
              </a:tblPr>
              <a:tblGrid>
                <a:gridCol w="3604350"/>
                <a:gridCol w="3582750"/>
              </a:tblGrid>
              <a:tr h="58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 Madrid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Barcelona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84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</a:t>
                      </a:r>
                      <a:endParaRPr b="1"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" name="Google Shape;246;p21"/>
          <p:cNvGraphicFramePr/>
          <p:nvPr/>
        </p:nvGraphicFramePr>
        <p:xfrm>
          <a:off x="967650" y="5540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{E531AEB9-A5A5-44DE-8CF3-E8E1852525AD}</a:tableStyleId>
              </a:tblPr>
              <a:tblGrid>
                <a:gridCol w="3318325"/>
                <a:gridCol w="3791450"/>
              </a:tblGrid>
              <a:tr h="30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Kimenetel</a:t>
                      </a:r>
                      <a:endParaRPr b="1"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Kifizetés</a:t>
                      </a:r>
                      <a:endParaRPr b="1"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Sinner, Real Madrid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 ⋅ 1,90 ⋅ 1,90 = 7220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Sinner, Barcelona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Alcaraz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Real Madrid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Alcaraz, Barcelona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7" name="Google Shape;247;p21"/>
          <p:cNvSpPr txBox="1"/>
          <p:nvPr/>
        </p:nvSpPr>
        <p:spPr>
          <a:xfrm>
            <a:off x="781650" y="4162125"/>
            <a:ext cx="8248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Kombinációban fogadunk Sinnerre és a Madridra</a:t>
            </a:r>
            <a:b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 Ft téttel: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1007700" y="8667650"/>
            <a:ext cx="7795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Átlagosan 7220/4 = </a:t>
            </a:r>
            <a:r>
              <a:rPr b="1" lang="en-US" sz="3200">
                <a:solidFill>
                  <a:schemeClr val="dk1"/>
                </a:solidFill>
                <a:highlight>
                  <a:srgbClr val="EA99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1805 Ft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kifizetés,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azaz 195 Ft veszteségünk.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9" name="Google Shape;249;p21"/>
          <p:cNvGraphicFramePr/>
          <p:nvPr/>
        </p:nvGraphicFramePr>
        <p:xfrm>
          <a:off x="9562100" y="5540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{E531AEB9-A5A5-44DE-8CF3-E8E1852525AD}</a:tableStyleId>
              </a:tblPr>
              <a:tblGrid>
                <a:gridCol w="3318325"/>
                <a:gridCol w="3791450"/>
              </a:tblGrid>
              <a:tr h="30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Kimenetel</a:t>
                      </a:r>
                      <a:endParaRPr b="1"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Kifizetés</a:t>
                      </a:r>
                      <a:endParaRPr b="1"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Sinner, Real Madrid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000+1000) ⋅ 1,90 = 3800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Sinner, Barcelona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⋅ 1,90 = 1900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Alcaraz, Real Madrid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 ⋅ 1,90 = 1900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Alcaraz, Barcelona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0" name="Google Shape;250;p21"/>
          <p:cNvSpPr txBox="1"/>
          <p:nvPr/>
        </p:nvSpPr>
        <p:spPr>
          <a:xfrm>
            <a:off x="9376100" y="4162125"/>
            <a:ext cx="8248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Külön-külön fogadunk Sinnerre és a Madridra</a:t>
            </a:r>
            <a:b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1000-1000 Ft téttel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9602150" y="8667650"/>
            <a:ext cx="10640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Átlagosan (3800 + 1900 + 1900)/4 = </a:t>
            </a:r>
            <a:r>
              <a:rPr b="1" lang="en-US" sz="3200">
                <a:solidFill>
                  <a:schemeClr val="dk1"/>
                </a:solidFill>
                <a:highlight>
                  <a:srgbClr val="B6D7A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1900 Ft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kifizetés, azaz 100 Ft veszteségünk.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