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Raleway SemiBold"/>
      <p:regular r:id="rId30"/>
      <p:bold r:id="rId31"/>
      <p:italic r:id="rId32"/>
      <p:boldItalic r:id="rId33"/>
    </p:embeddedFont>
    <p:embeddedFont>
      <p:font typeface="Palatino Linotype"/>
      <p:regular r:id="rId34"/>
      <p:bold r:id="rId35"/>
      <p:italic r:id="rId36"/>
      <p:boldItalic r:id="rId37"/>
    </p:embeddedFont>
    <p:embeddedFont>
      <p:font typeface="Cambria Math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9" roundtripDataSignature="AMtx7mj8pmGSfPd723DBtKD1s7W8+z/E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SemiBold-bold.fntdata"/><Relationship Id="rId30" Type="http://schemas.openxmlformats.org/officeDocument/2006/relationships/font" Target="fonts/Raleway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Raleway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SemiBold-italic.fntdata"/><Relationship Id="rId13" Type="http://schemas.openxmlformats.org/officeDocument/2006/relationships/slide" Target="slides/slide8.xml"/><Relationship Id="rId35" Type="http://schemas.openxmlformats.org/officeDocument/2006/relationships/font" Target="fonts/PalatinoLinotype-bold.fntdata"/><Relationship Id="rId12" Type="http://schemas.openxmlformats.org/officeDocument/2006/relationships/slide" Target="slides/slide7.xml"/><Relationship Id="rId34" Type="http://schemas.openxmlformats.org/officeDocument/2006/relationships/font" Target="fonts/PalatinoLinotype-regular.fntdata"/><Relationship Id="rId15" Type="http://schemas.openxmlformats.org/officeDocument/2006/relationships/slide" Target="slides/slide10.xml"/><Relationship Id="rId37" Type="http://schemas.openxmlformats.org/officeDocument/2006/relationships/font" Target="fonts/PalatinoLinotype-boldItalic.fntdata"/><Relationship Id="rId14" Type="http://schemas.openxmlformats.org/officeDocument/2006/relationships/slide" Target="slides/slide9.xml"/><Relationship Id="rId36" Type="http://schemas.openxmlformats.org/officeDocument/2006/relationships/font" Target="fonts/PalatinoLinotype-italic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CambriaMath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2d31c75f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g372d31c75f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b7b180330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g36b7b180330_1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b7b180330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36b7b180330_1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6b7b180330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36b7b180330_1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b7b180330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36b7b180330_1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6b7b180330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36b7b180330_1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f172bbcb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g36f172bbcba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6f172bbcb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g36f172bbcba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6b7b1803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g36b7b180330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a31d62e5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g36a31d62e5c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a31d62e5c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36a31d62e5c_0_4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6a31d62e5c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g36a31d62e5c_0_4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a31d62e5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36a31d62e5c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2d31c75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372d31c75f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b7b18033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6b7b180330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b7b180330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6b7b180330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b7b180330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6b7b180330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b7b180330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36b7b180330_1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b7b180330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36b7b180330_1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cience.nasa.gov/moon/tidal-locking/" TargetMode="External"/><Relationship Id="rId4" Type="http://schemas.openxmlformats.org/officeDocument/2006/relationships/hyperlink" Target="https://www.youtube.com/watch?v=LHD4Pk0D8_g" TargetMode="External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u.wikipedia.org/wiki/1582" TargetMode="External"/><Relationship Id="rId4" Type="http://schemas.openxmlformats.org/officeDocument/2006/relationships/hyperlink" Target="https://hu.wikipedia.org/wiki/Okt%C3%B3ber_4." TargetMode="External"/><Relationship Id="rId5" Type="http://schemas.openxmlformats.org/officeDocument/2006/relationships/hyperlink" Target="https://hu.wikipedia.org/wiki/Okt%C3%B3ber_15.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0"/>
          <p:cNvGrpSpPr/>
          <p:nvPr/>
        </p:nvGrpSpPr>
        <p:grpSpPr>
          <a:xfrm>
            <a:off x="-1660551" y="-1166568"/>
            <a:ext cx="5143784" cy="5424652"/>
            <a:chOff x="0" y="-38100"/>
            <a:chExt cx="544800" cy="574554"/>
          </a:xfrm>
        </p:grpSpPr>
        <p:sp>
          <p:nvSpPr>
            <p:cNvPr id="85" name="Google Shape;85;p20"/>
            <p:cNvSpPr/>
            <p:nvPr/>
          </p:nvSpPr>
          <p:spPr>
            <a:xfrm>
              <a:off x="0" y="0"/>
              <a:ext cx="544751" cy="536454"/>
            </a:xfrm>
            <a:custGeom>
              <a:rect b="b" l="l" r="r" t="t"/>
              <a:pathLst>
                <a:path extrusionOk="0" h="536454" w="544751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98823"/>
                  </a:lnTo>
                  <a:cubicBezTo>
                    <a:pt x="544751" y="519606"/>
                    <a:pt x="527903" y="536454"/>
                    <a:pt x="507120" y="536454"/>
                  </a:cubicBezTo>
                  <a:lnTo>
                    <a:pt x="37631" y="536454"/>
                  </a:lnTo>
                  <a:cubicBezTo>
                    <a:pt x="16848" y="536454"/>
                    <a:pt x="0" y="519606"/>
                    <a:pt x="0" y="498823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 txBox="1"/>
            <p:nvPr/>
          </p:nvSpPr>
          <p:spPr>
            <a:xfrm>
              <a:off x="0" y="-38100"/>
              <a:ext cx="544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20"/>
          <p:cNvSpPr/>
          <p:nvPr/>
        </p:nvSpPr>
        <p:spPr>
          <a:xfrm>
            <a:off x="-2859052" y="6606464"/>
            <a:ext cx="3650491" cy="1014160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20"/>
          <p:cNvGrpSpPr/>
          <p:nvPr/>
        </p:nvGrpSpPr>
        <p:grpSpPr>
          <a:xfrm>
            <a:off x="13490099" y="4401205"/>
            <a:ext cx="5143306" cy="5424685"/>
            <a:chOff x="0" y="-38100"/>
            <a:chExt cx="544751" cy="574554"/>
          </a:xfrm>
        </p:grpSpPr>
        <p:sp>
          <p:nvSpPr>
            <p:cNvPr id="89" name="Google Shape;89;p20"/>
            <p:cNvSpPr/>
            <p:nvPr/>
          </p:nvSpPr>
          <p:spPr>
            <a:xfrm>
              <a:off x="0" y="0"/>
              <a:ext cx="544751" cy="536454"/>
            </a:xfrm>
            <a:custGeom>
              <a:rect b="b" l="l" r="r" t="t"/>
              <a:pathLst>
                <a:path extrusionOk="0" h="536454" w="544751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98823"/>
                  </a:lnTo>
                  <a:cubicBezTo>
                    <a:pt x="544751" y="519606"/>
                    <a:pt x="527903" y="536454"/>
                    <a:pt x="507120" y="536454"/>
                  </a:cubicBezTo>
                  <a:lnTo>
                    <a:pt x="37631" y="536454"/>
                  </a:lnTo>
                  <a:cubicBezTo>
                    <a:pt x="16848" y="536454"/>
                    <a:pt x="0" y="519606"/>
                    <a:pt x="0" y="498823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>
            <a:xfrm>
              <a:off x="0" y="-38100"/>
              <a:ext cx="544751" cy="574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20"/>
          <p:cNvGrpSpPr/>
          <p:nvPr/>
        </p:nvGrpSpPr>
        <p:grpSpPr>
          <a:xfrm>
            <a:off x="9554121" y="-1166583"/>
            <a:ext cx="5143306" cy="4986535"/>
            <a:chOff x="0" y="-38100"/>
            <a:chExt cx="544751" cy="528147"/>
          </a:xfrm>
        </p:grpSpPr>
        <p:sp>
          <p:nvSpPr>
            <p:cNvPr id="92" name="Google Shape;92;p20"/>
            <p:cNvSpPr/>
            <p:nvPr/>
          </p:nvSpPr>
          <p:spPr>
            <a:xfrm>
              <a:off x="0" y="0"/>
              <a:ext cx="544751" cy="490047"/>
            </a:xfrm>
            <a:custGeom>
              <a:rect b="b" l="l" r="r" t="t"/>
              <a:pathLst>
                <a:path extrusionOk="0" h="490047" w="544751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52416"/>
                  </a:lnTo>
                  <a:cubicBezTo>
                    <a:pt x="544751" y="473199"/>
                    <a:pt x="527903" y="490047"/>
                    <a:pt x="507120" y="490047"/>
                  </a:cubicBezTo>
                  <a:lnTo>
                    <a:pt x="37631" y="490047"/>
                  </a:lnTo>
                  <a:cubicBezTo>
                    <a:pt x="16848" y="490047"/>
                    <a:pt x="0" y="473199"/>
                    <a:pt x="0" y="452416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528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>
            <a:xfrm>
              <a:off x="0" y="-38100"/>
              <a:ext cx="544751" cy="528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20"/>
          <p:cNvGrpSpPr/>
          <p:nvPr/>
        </p:nvGrpSpPr>
        <p:grpSpPr>
          <a:xfrm>
            <a:off x="1028700" y="668975"/>
            <a:ext cx="16018354" cy="8589354"/>
            <a:chOff x="0" y="-38100"/>
            <a:chExt cx="1719058" cy="909735"/>
          </a:xfrm>
        </p:grpSpPr>
        <p:sp>
          <p:nvSpPr>
            <p:cNvPr id="95" name="Google Shape;95;p20"/>
            <p:cNvSpPr/>
            <p:nvPr/>
          </p:nvSpPr>
          <p:spPr>
            <a:xfrm>
              <a:off x="0" y="0"/>
              <a:ext cx="1719058" cy="871635"/>
            </a:xfrm>
            <a:custGeom>
              <a:rect b="b" l="l" r="r" t="t"/>
              <a:pathLst>
                <a:path extrusionOk="0" h="871635" w="1719058">
                  <a:moveTo>
                    <a:pt x="11925" y="0"/>
                  </a:moveTo>
                  <a:lnTo>
                    <a:pt x="1707134" y="0"/>
                  </a:lnTo>
                  <a:cubicBezTo>
                    <a:pt x="1710296" y="0"/>
                    <a:pt x="1713329" y="1256"/>
                    <a:pt x="1715566" y="3493"/>
                  </a:cubicBezTo>
                  <a:cubicBezTo>
                    <a:pt x="1717802" y="5729"/>
                    <a:pt x="1719058" y="8762"/>
                    <a:pt x="1719058" y="11925"/>
                  </a:cubicBezTo>
                  <a:lnTo>
                    <a:pt x="1719058" y="859710"/>
                  </a:lnTo>
                  <a:cubicBezTo>
                    <a:pt x="1719058" y="866296"/>
                    <a:pt x="1713719" y="871635"/>
                    <a:pt x="1707134" y="871635"/>
                  </a:cubicBezTo>
                  <a:lnTo>
                    <a:pt x="11925" y="871635"/>
                  </a:lnTo>
                  <a:cubicBezTo>
                    <a:pt x="5339" y="871635"/>
                    <a:pt x="0" y="866296"/>
                    <a:pt x="0" y="859710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>
            <a:xfrm>
              <a:off x="0" y="-38100"/>
              <a:ext cx="1719058" cy="90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0"/>
          <p:cNvSpPr txBox="1"/>
          <p:nvPr/>
        </p:nvSpPr>
        <p:spPr>
          <a:xfrm>
            <a:off x="2619277" y="4681675"/>
            <a:ext cx="130497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9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Naptárak</a:t>
            </a:r>
            <a:endParaRPr b="0" i="0" sz="9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8" name="Google Shape;98;p20"/>
          <p:cNvGrpSpPr/>
          <p:nvPr/>
        </p:nvGrpSpPr>
        <p:grpSpPr>
          <a:xfrm>
            <a:off x="440752" y="8073488"/>
            <a:ext cx="2526524" cy="2574033"/>
            <a:chOff x="0" y="-38100"/>
            <a:chExt cx="267596" cy="272628"/>
          </a:xfrm>
        </p:grpSpPr>
        <p:sp>
          <p:nvSpPr>
            <p:cNvPr id="99" name="Google Shape;99;p20"/>
            <p:cNvSpPr/>
            <p:nvPr/>
          </p:nvSpPr>
          <p:spPr>
            <a:xfrm>
              <a:off x="0" y="0"/>
              <a:ext cx="267596" cy="234528"/>
            </a:xfrm>
            <a:custGeom>
              <a:rect b="b" l="l" r="r" t="t"/>
              <a:pathLst>
                <a:path extrusionOk="0" h="234528" w="267596">
                  <a:moveTo>
                    <a:pt x="76606" y="0"/>
                  </a:moveTo>
                  <a:lnTo>
                    <a:pt x="190990" y="0"/>
                  </a:lnTo>
                  <a:cubicBezTo>
                    <a:pt x="233298" y="0"/>
                    <a:pt x="267596" y="34298"/>
                    <a:pt x="267596" y="76606"/>
                  </a:cubicBezTo>
                  <a:lnTo>
                    <a:pt x="267596" y="157921"/>
                  </a:lnTo>
                  <a:cubicBezTo>
                    <a:pt x="267596" y="178239"/>
                    <a:pt x="259525" y="197724"/>
                    <a:pt x="245158" y="212090"/>
                  </a:cubicBezTo>
                  <a:cubicBezTo>
                    <a:pt x="230792" y="226457"/>
                    <a:pt x="211307" y="234528"/>
                    <a:pt x="190990" y="234528"/>
                  </a:cubicBezTo>
                  <a:lnTo>
                    <a:pt x="76606" y="234528"/>
                  </a:lnTo>
                  <a:cubicBezTo>
                    <a:pt x="34298" y="234528"/>
                    <a:pt x="0" y="200230"/>
                    <a:pt x="0" y="157921"/>
                  </a:cubicBezTo>
                  <a:lnTo>
                    <a:pt x="0" y="76606"/>
                  </a:lnTo>
                  <a:cubicBezTo>
                    <a:pt x="0" y="56289"/>
                    <a:pt x="8071" y="36804"/>
                    <a:pt x="22438" y="22438"/>
                  </a:cubicBezTo>
                  <a:cubicBezTo>
                    <a:pt x="36804" y="8071"/>
                    <a:pt x="56289" y="0"/>
                    <a:pt x="76606" y="0"/>
                  </a:cubicBezTo>
                  <a:close/>
                </a:path>
              </a:pathLst>
            </a:custGeom>
            <a:solidFill>
              <a:srgbClr val="528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 txBox="1"/>
            <p:nvPr/>
          </p:nvSpPr>
          <p:spPr>
            <a:xfrm>
              <a:off x="0" y="-38100"/>
              <a:ext cx="267596" cy="272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20"/>
          <p:cNvGrpSpPr/>
          <p:nvPr/>
        </p:nvGrpSpPr>
        <p:grpSpPr>
          <a:xfrm>
            <a:off x="1310468" y="1323697"/>
            <a:ext cx="213301" cy="213301"/>
            <a:chOff x="0" y="0"/>
            <a:chExt cx="812800" cy="812800"/>
          </a:xfrm>
        </p:grpSpPr>
        <p:sp>
          <p:nvSpPr>
            <p:cNvPr id="102" name="Google Shape;102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0"/>
          <p:cNvSpPr/>
          <p:nvPr/>
        </p:nvSpPr>
        <p:spPr>
          <a:xfrm>
            <a:off x="15668823" y="2210264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0"/>
          <p:cNvGrpSpPr/>
          <p:nvPr/>
        </p:nvGrpSpPr>
        <p:grpSpPr>
          <a:xfrm>
            <a:off x="16296297" y="2610759"/>
            <a:ext cx="213301" cy="213301"/>
            <a:chOff x="0" y="0"/>
            <a:chExt cx="812800" cy="812800"/>
          </a:xfrm>
        </p:grpSpPr>
        <p:sp>
          <p:nvSpPr>
            <p:cNvPr id="106" name="Google Shape;106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20"/>
          <p:cNvGrpSpPr/>
          <p:nvPr/>
        </p:nvGrpSpPr>
        <p:grpSpPr>
          <a:xfrm>
            <a:off x="675297" y="8656653"/>
            <a:ext cx="213301" cy="213301"/>
            <a:chOff x="0" y="0"/>
            <a:chExt cx="812800" cy="812800"/>
          </a:xfrm>
        </p:grpSpPr>
        <p:sp>
          <p:nvSpPr>
            <p:cNvPr id="109" name="Google Shape;109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" name="Google Shape;111;p20" title="vegleges_1.png"/>
          <p:cNvPicPr preferRelativeResize="0"/>
          <p:nvPr/>
        </p:nvPicPr>
        <p:blipFill rotWithShape="1">
          <a:blip r:embed="rId3">
            <a:alphaModFix/>
          </a:blip>
          <a:srcRect b="0" l="-5988" r="0" t="2229"/>
          <a:stretch/>
        </p:blipFill>
        <p:spPr>
          <a:xfrm>
            <a:off x="13927003" y="6267919"/>
            <a:ext cx="4735299" cy="4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2d31c75ff_0_7"/>
          <p:cNvSpPr txBox="1"/>
          <p:nvPr/>
        </p:nvSpPr>
        <p:spPr>
          <a:xfrm>
            <a:off x="1063500" y="4527750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Doomsday algoritmus</a:t>
            </a:r>
            <a:endParaRPr b="0" i="0" sz="80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b7b180330_1_89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Doomsday algoritmus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g36b7b180330_1_89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g36b7b180330_1_89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223" name="Google Shape;223;g36b7b180330_1_8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36b7b180330_1_89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g36b7b180330_1_89"/>
          <p:cNvSpPr txBox="1"/>
          <p:nvPr/>
        </p:nvSpPr>
        <p:spPr>
          <a:xfrm>
            <a:off x="10794525" y="62055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Google Shape;226;g36b7b180330_1_89"/>
          <p:cNvSpPr txBox="1"/>
          <p:nvPr/>
        </p:nvSpPr>
        <p:spPr>
          <a:xfrm>
            <a:off x="1308300" y="2085000"/>
            <a:ext cx="835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7" name="Google Shape;227;g36b7b180330_1_89"/>
          <p:cNvSpPr txBox="1"/>
          <p:nvPr/>
        </p:nvSpPr>
        <p:spPr>
          <a:xfrm>
            <a:off x="1233550" y="2725025"/>
            <a:ext cx="16215600" cy="20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 adott dátum a hét melyik napjára esik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Conway továbbfejlesztette Charles Lutwidge (Lewis Carroll) algoritmusát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lnSpc>
                <a:spcPct val="115833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gyors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g36b7b180330_1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5900" y="5147675"/>
            <a:ext cx="4197600" cy="48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b7b180330_1_100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Az algoritmus működése </a:t>
            </a:r>
            <a:endParaRPr b="0"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g36b7b180330_1_100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g36b7b180330_1_100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236" name="Google Shape;236;g36b7b180330_1_10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36b7b180330_1_100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g36b7b180330_1_100"/>
          <p:cNvSpPr txBox="1"/>
          <p:nvPr/>
        </p:nvSpPr>
        <p:spPr>
          <a:xfrm>
            <a:off x="10794525" y="62055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g36b7b180330_1_100"/>
          <p:cNvSpPr txBox="1"/>
          <p:nvPr/>
        </p:nvSpPr>
        <p:spPr>
          <a:xfrm>
            <a:off x="1308300" y="2085000"/>
            <a:ext cx="835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0" name="Google Shape;240;g36b7b180330_1_100"/>
          <p:cNvSpPr txBox="1"/>
          <p:nvPr/>
        </p:nvSpPr>
        <p:spPr>
          <a:xfrm>
            <a:off x="1233550" y="2725025"/>
            <a:ext cx="14414700" cy="3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Doomsday: a nap amire február utolsó napja esik egy adott évben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minden évben bizonyos napok ugyanarra a napra esnek mint február utolsó napja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1" name="Google Shape;241;g36b7b180330_1_100"/>
          <p:cNvSpPr txBox="1"/>
          <p:nvPr/>
        </p:nvSpPr>
        <p:spPr>
          <a:xfrm>
            <a:off x="1028700" y="4784100"/>
            <a:ext cx="7989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Néhány Doomsday:</a:t>
            </a:r>
            <a:endParaRPr b="0" i="0" sz="40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2" name="Google Shape;242;g36b7b180330_1_100"/>
          <p:cNvSpPr txBox="1"/>
          <p:nvPr/>
        </p:nvSpPr>
        <p:spPr>
          <a:xfrm>
            <a:off x="1308300" y="5651325"/>
            <a:ext cx="8510700" cy="5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Páros hónapoknál: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04., 06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06., 08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08., 10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10., 12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Páratlan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nál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“I work 9-5 at the 7-11”</a:t>
            </a:r>
            <a:b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09., 09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05., 07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11., 11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07.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Március: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π-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 (03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14.)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Január: nem szökőévben 3., egyébként 4. 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képen szöveg, képernyőkép, Betűtípus látható&#10;&#10;Előfordulhat, hogy az AI által létrehozott tartalom helytelen." id="243" name="Google Shape;243;g36b7b180330_1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8400" y="4462242"/>
            <a:ext cx="8357400" cy="4466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b7b180330_1_115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Gyorsítsunk a számoláson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g36b7b180330_1_115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g36b7b180330_1_115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251" name="Google Shape;251;g36b7b180330_1_1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36b7b180330_1_11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g36b7b180330_1_115"/>
          <p:cNvSpPr txBox="1"/>
          <p:nvPr/>
        </p:nvSpPr>
        <p:spPr>
          <a:xfrm>
            <a:off x="10549400" y="70072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4" name="Google Shape;254;g36b7b180330_1_115"/>
          <p:cNvSpPr txBox="1"/>
          <p:nvPr/>
        </p:nvSpPr>
        <p:spPr>
          <a:xfrm>
            <a:off x="1308300" y="2085000"/>
            <a:ext cx="835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5" name="Google Shape;255;g36b7b180330_1_115"/>
          <p:cNvSpPr txBox="1"/>
          <p:nvPr/>
        </p:nvSpPr>
        <p:spPr>
          <a:xfrm>
            <a:off x="1233550" y="2725025"/>
            <a:ext cx="162156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7-es maradékokkal: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833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Vasárnap = 0,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étfő = 1,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edd = 2,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zerda = 3,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sütörtök = 4,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éntek = 5,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zombat = 6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36b7b180330_1_115"/>
          <p:cNvSpPr/>
          <p:nvPr/>
        </p:nvSpPr>
        <p:spPr>
          <a:xfrm>
            <a:off x="781650" y="4284725"/>
            <a:ext cx="5468400" cy="24615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2025-ben a Doomsday péntek. A hét melyik napjára esik…?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7" name="Google Shape;257;g36b7b180330_1_115"/>
          <p:cNvGrpSpPr/>
          <p:nvPr/>
        </p:nvGrpSpPr>
        <p:grpSpPr>
          <a:xfrm>
            <a:off x="869283" y="4440688"/>
            <a:ext cx="287000" cy="287000"/>
            <a:chOff x="0" y="0"/>
            <a:chExt cx="812800" cy="812800"/>
          </a:xfrm>
        </p:grpSpPr>
        <p:sp>
          <p:nvSpPr>
            <p:cNvPr id="258" name="Google Shape;258;g36b7b180330_1_1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36b7b180330_1_11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g36b7b180330_1_115"/>
          <p:cNvSpPr txBox="1"/>
          <p:nvPr/>
        </p:nvSpPr>
        <p:spPr>
          <a:xfrm>
            <a:off x="6892900" y="4628600"/>
            <a:ext cx="1077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2025. december 12.:</a:t>
            </a:r>
            <a:endParaRPr b="0"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g36b7b180330_1_115"/>
          <p:cNvSpPr txBox="1"/>
          <p:nvPr/>
        </p:nvSpPr>
        <p:spPr>
          <a:xfrm>
            <a:off x="6818150" y="5725513"/>
            <a:ext cx="411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2025. április 28.: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6b7b180330_1_115"/>
          <p:cNvSpPr txBox="1"/>
          <p:nvPr/>
        </p:nvSpPr>
        <p:spPr>
          <a:xfrm>
            <a:off x="6818150" y="7007250"/>
            <a:ext cx="403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2025. október 1.: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6b7b180330_1_115"/>
          <p:cNvSpPr txBox="1"/>
          <p:nvPr/>
        </p:nvSpPr>
        <p:spPr>
          <a:xfrm>
            <a:off x="11794300" y="4675050"/>
            <a:ext cx="591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Péntek</a:t>
            </a:r>
            <a:endParaRPr i="0" sz="3600" u="none" cap="none" strike="noStrike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g36b7b180330_1_115"/>
          <p:cNvSpPr txBox="1"/>
          <p:nvPr/>
        </p:nvSpPr>
        <p:spPr>
          <a:xfrm>
            <a:off x="11794300" y="7068350"/>
            <a:ext cx="591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Szerda</a:t>
            </a:r>
            <a:endParaRPr i="0" sz="3600" u="none" cap="none" strike="noStrike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g36b7b180330_1_115"/>
          <p:cNvSpPr txBox="1"/>
          <p:nvPr/>
        </p:nvSpPr>
        <p:spPr>
          <a:xfrm>
            <a:off x="11794300" y="5880463"/>
            <a:ext cx="591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Hétfő</a:t>
            </a:r>
            <a:endParaRPr i="0" sz="3600" u="none" cap="none" strike="noStrike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b7b180330_1_133"/>
          <p:cNvSpPr/>
          <p:nvPr/>
        </p:nvSpPr>
        <p:spPr>
          <a:xfrm>
            <a:off x="6010288" y="5732862"/>
            <a:ext cx="6267418" cy="2720528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6b7b180330_1_133"/>
          <p:cNvSpPr/>
          <p:nvPr/>
        </p:nvSpPr>
        <p:spPr>
          <a:xfrm>
            <a:off x="1970675" y="2436025"/>
            <a:ext cx="6267418" cy="1108244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6b7b180330_1_133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Doomsday meghatározása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3" name="Google Shape;273;g36b7b180330_1_133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6b7b180330_1_133"/>
          <p:cNvSpPr txBox="1"/>
          <p:nvPr/>
        </p:nvSpPr>
        <p:spPr>
          <a:xfrm>
            <a:off x="10794525" y="62055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5" name="Google Shape;275;g36b7b180330_1_133"/>
          <p:cNvSpPr txBox="1"/>
          <p:nvPr/>
        </p:nvSpPr>
        <p:spPr>
          <a:xfrm>
            <a:off x="2451300" y="2713100"/>
            <a:ext cx="1077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 évre meg kell jegyezni? </a:t>
            </a:r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g36b7b180330_1_133"/>
          <p:cNvSpPr txBox="1"/>
          <p:nvPr/>
        </p:nvSpPr>
        <p:spPr>
          <a:xfrm>
            <a:off x="1144625" y="3760300"/>
            <a:ext cx="107739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Egy lehetséges módszer</a:t>
            </a:r>
            <a:endParaRPr b="1"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g36b7b180330_1_133"/>
          <p:cNvSpPr txBox="1"/>
          <p:nvPr/>
        </p:nvSpPr>
        <p:spPr>
          <a:xfrm>
            <a:off x="1277350" y="4536750"/>
            <a:ext cx="162303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kiinduló dátum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Doomsday-éhez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hozzáadunk annyit, amennyi év eltelt és még annyit, amennyi ebből szökőév volt.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g36b7b180330_1_133"/>
          <p:cNvSpPr txBox="1"/>
          <p:nvPr/>
        </p:nvSpPr>
        <p:spPr>
          <a:xfrm>
            <a:off x="7545450" y="5967513"/>
            <a:ext cx="3197100" cy="2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1700: Vasárnap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1800: Péntek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1900: Szerda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2000: Kedd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6b7b180330_1_133"/>
          <p:cNvSpPr/>
          <p:nvPr/>
        </p:nvSpPr>
        <p:spPr>
          <a:xfrm>
            <a:off x="10451375" y="2436025"/>
            <a:ext cx="6267418" cy="1108244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6b7b180330_1_133"/>
          <p:cNvSpPr txBox="1"/>
          <p:nvPr/>
        </p:nvSpPr>
        <p:spPr>
          <a:xfrm>
            <a:off x="10842275" y="2713100"/>
            <a:ext cx="1077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Évente hány nappal tolódik?</a:t>
            </a:r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g36b7b180330_1_133"/>
          <p:cNvSpPr/>
          <p:nvPr/>
        </p:nvSpPr>
        <p:spPr>
          <a:xfrm>
            <a:off x="559425" y="8668350"/>
            <a:ext cx="5925000" cy="12840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volt a Doomsday 2015-ben?  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2" name="Google Shape;282;g36b7b180330_1_133"/>
          <p:cNvGrpSpPr/>
          <p:nvPr/>
        </p:nvGrpSpPr>
        <p:grpSpPr>
          <a:xfrm>
            <a:off x="781658" y="8778238"/>
            <a:ext cx="287000" cy="287000"/>
            <a:chOff x="0" y="0"/>
            <a:chExt cx="812800" cy="812800"/>
          </a:xfrm>
        </p:grpSpPr>
        <p:sp>
          <p:nvSpPr>
            <p:cNvPr id="283" name="Google Shape;283;g36b7b180330_1_1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36b7b180330_1_13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g36b7b180330_1_133"/>
          <p:cNvSpPr/>
          <p:nvPr/>
        </p:nvSpPr>
        <p:spPr>
          <a:xfrm>
            <a:off x="11582650" y="8746375"/>
            <a:ext cx="5925000" cy="12840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volt a Doomsday 1768-ban?  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6" name="Google Shape;286;g36b7b180330_1_133"/>
          <p:cNvGrpSpPr/>
          <p:nvPr/>
        </p:nvGrpSpPr>
        <p:grpSpPr>
          <a:xfrm>
            <a:off x="11804883" y="8856263"/>
            <a:ext cx="287000" cy="287000"/>
            <a:chOff x="0" y="0"/>
            <a:chExt cx="812800" cy="812800"/>
          </a:xfrm>
        </p:grpSpPr>
        <p:sp>
          <p:nvSpPr>
            <p:cNvPr id="287" name="Google Shape;287;g36b7b180330_1_1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36b7b180330_1_13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b7b180330_1_157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hét melyik napjára esik?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4" name="Google Shape;294;g36b7b180330_1_157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g36b7b180330_1_157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296" name="Google Shape;296;g36b7b180330_1_15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36b7b180330_1_157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g36b7b180330_1_157"/>
          <p:cNvSpPr txBox="1"/>
          <p:nvPr/>
        </p:nvSpPr>
        <p:spPr>
          <a:xfrm>
            <a:off x="10794525" y="62055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9" name="Google Shape;299;g36b7b180330_1_157"/>
          <p:cNvSpPr txBox="1"/>
          <p:nvPr/>
        </p:nvSpPr>
        <p:spPr>
          <a:xfrm>
            <a:off x="1374750" y="2085000"/>
            <a:ext cx="835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00" name="Google Shape;300;g36b7b180330_1_157"/>
          <p:cNvGrpSpPr/>
          <p:nvPr/>
        </p:nvGrpSpPr>
        <p:grpSpPr>
          <a:xfrm>
            <a:off x="869283" y="4440688"/>
            <a:ext cx="287000" cy="287000"/>
            <a:chOff x="0" y="0"/>
            <a:chExt cx="812800" cy="812800"/>
          </a:xfrm>
        </p:grpSpPr>
        <p:sp>
          <p:nvSpPr>
            <p:cNvPr id="301" name="Google Shape;301;g36b7b180330_1_15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36b7b180330_1_157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g36b7b180330_1_157"/>
          <p:cNvSpPr txBox="1"/>
          <p:nvPr/>
        </p:nvSpPr>
        <p:spPr>
          <a:xfrm>
            <a:off x="7221850" y="2725025"/>
            <a:ext cx="1077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szerda</a:t>
            </a:r>
            <a:endParaRPr b="1" i="0" sz="36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g36b7b180330_1_157"/>
          <p:cNvSpPr txBox="1"/>
          <p:nvPr/>
        </p:nvSpPr>
        <p:spPr>
          <a:xfrm>
            <a:off x="1374750" y="2725025"/>
            <a:ext cx="107739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1848. március 15.: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g36b7b180330_1_157"/>
          <p:cNvSpPr txBox="1"/>
          <p:nvPr/>
        </p:nvSpPr>
        <p:spPr>
          <a:xfrm>
            <a:off x="1374750" y="4929638"/>
            <a:ext cx="107739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1996. november 4.*: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g36b7b180330_1_157"/>
          <p:cNvSpPr txBox="1"/>
          <p:nvPr/>
        </p:nvSpPr>
        <p:spPr>
          <a:xfrm>
            <a:off x="1374750" y="7313725"/>
            <a:ext cx="107739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456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július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g36b7b180330_1_157"/>
          <p:cNvSpPr txBox="1"/>
          <p:nvPr/>
        </p:nvSpPr>
        <p:spPr>
          <a:xfrm>
            <a:off x="7221850" y="4929650"/>
            <a:ext cx="1077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hétfő</a:t>
            </a:r>
            <a:endParaRPr b="1" i="0" sz="36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36b7b180330_1_157"/>
          <p:cNvSpPr txBox="1"/>
          <p:nvPr/>
        </p:nvSpPr>
        <p:spPr>
          <a:xfrm>
            <a:off x="7221850" y="7313725"/>
            <a:ext cx="198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kedd?</a:t>
            </a:r>
            <a:endParaRPr b="1" i="0" sz="36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g36b7b180330_1_157"/>
          <p:cNvSpPr txBox="1"/>
          <p:nvPr/>
        </p:nvSpPr>
        <p:spPr>
          <a:xfrm>
            <a:off x="9895725" y="7313725"/>
            <a:ext cx="238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g36b7b180330_1_157"/>
          <p:cNvSpPr txBox="1"/>
          <p:nvPr/>
        </p:nvSpPr>
        <p:spPr>
          <a:xfrm>
            <a:off x="10284650" y="7313725"/>
            <a:ext cx="280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csütörtök!</a:t>
            </a:r>
            <a:endParaRPr b="1" i="0" sz="36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6f172bbcba_0_40"/>
          <p:cNvSpPr txBox="1"/>
          <p:nvPr/>
        </p:nvSpPr>
        <p:spPr>
          <a:xfrm>
            <a:off x="6228150" y="4527750"/>
            <a:ext cx="5831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Kiegészítés</a:t>
            </a:r>
            <a:endParaRPr b="0" i="0" sz="80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f172bbcba_0_26"/>
          <p:cNvSpPr txBox="1"/>
          <p:nvPr/>
        </p:nvSpPr>
        <p:spPr>
          <a:xfrm>
            <a:off x="1028700" y="1095375"/>
            <a:ext cx="1057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200">
                <a:latin typeface="Raleway SemiBold"/>
                <a:ea typeface="Raleway SemiBold"/>
                <a:cs typeface="Raleway SemiBold"/>
                <a:sym typeface="Raleway SemiBold"/>
              </a:rPr>
              <a:t>Hónap</a:t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21" name="Google Shape;321;g36f172bbcba_0_26"/>
          <p:cNvSpPr/>
          <p:nvPr/>
        </p:nvSpPr>
        <p:spPr>
          <a:xfrm>
            <a:off x="1928222" y="8489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36f172bbcba_0_26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6f172bbcba_0_26"/>
          <p:cNvSpPr txBox="1"/>
          <p:nvPr/>
        </p:nvSpPr>
        <p:spPr>
          <a:xfrm>
            <a:off x="1447375" y="2671450"/>
            <a:ext cx="153057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❏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oldciklushoz kapcsolódik</a:t>
            </a:r>
            <a:endParaRPr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Holdnak több időre van szüksége hogy a Naphoz képest ugyanabba a pozícióba kerüljön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 ciklus ideje: 29,27 és 29,83 nap között változik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hosszútávú átlag: 29 nap 12 óra 44 perc 2,8 másodperc. 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képen természet, Égitest, égi esemény, holdfény látható&#10;&#10;Előfordulhat, hogy az AI által létrehozott tartalom helytelen." id="324" name="Google Shape;324;g36f172bbcba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1275" y="6852625"/>
            <a:ext cx="6221124" cy="31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6b7b180330_0_24"/>
          <p:cNvSpPr txBox="1"/>
          <p:nvPr/>
        </p:nvSpPr>
        <p:spPr>
          <a:xfrm>
            <a:off x="1028700" y="1095375"/>
            <a:ext cx="17393100" cy="7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Hold </a:t>
            </a:r>
            <a:endParaRPr b="0"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Holdnak mindig ugyanazt az oldalát látjuk. Hogy lehetséges ez?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https://science.nasa.gov/moon/tidal-locking/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magyarázza a különböző Holdfázisokat?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 sz="20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https://www.youtube.com/watch?v=LHD4Pk0D8_g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0" name="Google Shape;330;g36b7b180330_0_24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g36b7b180330_0_24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332" name="Google Shape;332;g36b7b180330_0_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36b7b180330_0_2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g36b7b180330_0_24"/>
          <p:cNvSpPr txBox="1"/>
          <p:nvPr/>
        </p:nvSpPr>
        <p:spPr>
          <a:xfrm>
            <a:off x="10794525" y="62055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képen szöveg, képernyőkép, kör, diagram látható&#10;&#10;Előfordulhat, hogy az AI által létrehozott tartalom helytelen." id="335" name="Google Shape;335;g36b7b180330_0_24"/>
          <p:cNvPicPr preferRelativeResize="0"/>
          <p:nvPr/>
        </p:nvPicPr>
        <p:blipFill rotWithShape="1">
          <a:blip r:embed="rId5">
            <a:alphaModFix/>
          </a:blip>
          <a:srcRect b="1234" l="0" r="0" t="0"/>
          <a:stretch/>
        </p:blipFill>
        <p:spPr>
          <a:xfrm>
            <a:off x="2781700" y="4687400"/>
            <a:ext cx="447717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a31d62e5c_0_161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 nap = 24 óra? </a:t>
            </a:r>
            <a:endParaRPr b="0"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1" name="Google Shape;341;g36a31d62e5c_0_161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6a31d62e5c_0_161"/>
          <p:cNvSpPr/>
          <p:nvPr/>
        </p:nvSpPr>
        <p:spPr>
          <a:xfrm>
            <a:off x="1195650" y="3850613"/>
            <a:ext cx="5428500" cy="35463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g36a31d62e5c_0_161"/>
          <p:cNvGrpSpPr/>
          <p:nvPr/>
        </p:nvGrpSpPr>
        <p:grpSpPr>
          <a:xfrm>
            <a:off x="1464783" y="4058225"/>
            <a:ext cx="287000" cy="287000"/>
            <a:chOff x="0" y="0"/>
            <a:chExt cx="812800" cy="812800"/>
          </a:xfrm>
        </p:grpSpPr>
        <p:sp>
          <p:nvSpPr>
            <p:cNvPr id="344" name="Google Shape;344;g36a31d62e5c_0_16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36a31d62e5c_0_161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g36a31d62e5c_0_161"/>
          <p:cNvSpPr txBox="1"/>
          <p:nvPr/>
        </p:nvSpPr>
        <p:spPr>
          <a:xfrm>
            <a:off x="1318350" y="4345225"/>
            <a:ext cx="50619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Föld a saját tengelye körül 23 óra 56 perc alatt fordul meg. Miért áll mégis 24 ór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ából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nap?</a:t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képen szöveg, képernyőkép, kör, diagram látható&#10;&#10;Előfordulhat, hogy az AI által létrehozott tartalom helytelen." id="347" name="Google Shape;347;g36a31d62e5c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6875" y="3590485"/>
            <a:ext cx="5428500" cy="406657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36a31d62e5c_0_161"/>
          <p:cNvSpPr txBox="1"/>
          <p:nvPr/>
        </p:nvSpPr>
        <p:spPr>
          <a:xfrm>
            <a:off x="1825950" y="8214425"/>
            <a:ext cx="15798600" cy="1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nap kb. 1,01 fokkal kerül odébb a Föld. 360 fokot 23 ó 56 perc alatt = 1436 perc alatt fordul. 360,01 fokot pedig 1440 perc =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óra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alatt tesz meg.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36a31d62e5c_0_161"/>
          <p:cNvSpPr txBox="1"/>
          <p:nvPr/>
        </p:nvSpPr>
        <p:spPr>
          <a:xfrm>
            <a:off x="516550" y="2259025"/>
            <a:ext cx="1132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Raleway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Nap két egymást követő delelése között eltelt idő</a:t>
            </a:r>
            <a:endParaRPr sz="3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a31d62e5c_0_433"/>
          <p:cNvSpPr txBox="1"/>
          <p:nvPr/>
        </p:nvSpPr>
        <p:spPr>
          <a:xfrm>
            <a:off x="1063500" y="4527750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 év</a:t>
            </a:r>
            <a:endParaRPr b="0" i="0" sz="80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6a31d62e5c_0_419"/>
          <p:cNvSpPr txBox="1"/>
          <p:nvPr/>
        </p:nvSpPr>
        <p:spPr>
          <a:xfrm>
            <a:off x="7469100" y="879450"/>
            <a:ext cx="3349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Vége.</a:t>
            </a:r>
            <a:endParaRPr b="0" i="0" sz="80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355" name="Google Shape;355;g36a31d62e5c_0_419"/>
          <p:cNvPicPr preferRelativeResize="0"/>
          <p:nvPr/>
        </p:nvPicPr>
        <p:blipFill rotWithShape="1">
          <a:blip r:embed="rId3">
            <a:alphaModFix/>
          </a:blip>
          <a:srcRect b="8422" l="2905" r="1847" t="3011"/>
          <a:stretch/>
        </p:blipFill>
        <p:spPr>
          <a:xfrm>
            <a:off x="6528000" y="3047425"/>
            <a:ext cx="5290450" cy="4919200"/>
          </a:xfrm>
          <a:prstGeom prst="rect">
            <a:avLst/>
          </a:prstGeom>
          <a:noFill/>
          <a:ln>
            <a:noFill/>
          </a:ln>
          <a:effectLst>
            <a:outerShdw blurRad="557213" rotWithShape="0" algn="bl" dir="5400000" dist="1905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a31d62e5c_0_83"/>
          <p:cNvSpPr txBox="1"/>
          <p:nvPr/>
        </p:nvSpPr>
        <p:spPr>
          <a:xfrm>
            <a:off x="1028700" y="1095375"/>
            <a:ext cx="1057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Év</a:t>
            </a:r>
            <a:endParaRPr b="0"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22" name="Google Shape;122;g36a31d62e5c_0_83"/>
          <p:cNvSpPr/>
          <p:nvPr/>
        </p:nvSpPr>
        <p:spPr>
          <a:xfrm>
            <a:off x="1928222" y="8489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6a31d62e5c_0_83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6a31d62e5c_0_83"/>
          <p:cNvSpPr txBox="1"/>
          <p:nvPr/>
        </p:nvSpPr>
        <p:spPr>
          <a:xfrm>
            <a:off x="1711900" y="2366975"/>
            <a:ext cx="13845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az időtartam, ami után a Nap egy adott földrajzi helyen ismét az égbolt azonos pontján tűnik fel (szoláris év)</a:t>
            </a:r>
            <a:endParaRPr b="0"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g36a31d62e5c_0_83"/>
          <p:cNvSpPr/>
          <p:nvPr/>
        </p:nvSpPr>
        <p:spPr>
          <a:xfrm>
            <a:off x="2343000" y="5897575"/>
            <a:ext cx="6629100" cy="23034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g36a31d62e5c_0_83"/>
          <p:cNvGrpSpPr/>
          <p:nvPr/>
        </p:nvGrpSpPr>
        <p:grpSpPr>
          <a:xfrm>
            <a:off x="2506944" y="6120038"/>
            <a:ext cx="310733" cy="287000"/>
            <a:chOff x="0" y="0"/>
            <a:chExt cx="812800" cy="812800"/>
          </a:xfrm>
        </p:grpSpPr>
        <p:sp>
          <p:nvSpPr>
            <p:cNvPr id="127" name="Google Shape;127;g36a31d62e5c_0_8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36a31d62e5c_0_8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g36a31d62e5c_0_83"/>
          <p:cNvSpPr txBox="1"/>
          <p:nvPr/>
        </p:nvSpPr>
        <p:spPr>
          <a:xfrm>
            <a:off x="2923650" y="5897575"/>
            <a:ext cx="57699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latin typeface="Palatino Linotype"/>
                <a:ea typeface="Palatino Linotype"/>
                <a:cs typeface="Palatino Linotype"/>
                <a:sym typeface="Palatino Linotype"/>
              </a:rPr>
              <a:t>Add meg 4 tizedesjegy pontossággal, hogy 1 év hány napból áll!</a:t>
            </a:r>
            <a:endParaRPr b="0" i="0" sz="36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0" name="Google Shape;130;g36a31d62e5c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1625" y="5444725"/>
            <a:ext cx="5419250" cy="329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6a31d62e5c_0_83"/>
          <p:cNvSpPr txBox="1"/>
          <p:nvPr/>
        </p:nvSpPr>
        <p:spPr>
          <a:xfrm>
            <a:off x="1600500" y="4134450"/>
            <a:ext cx="1199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365 nap, 5 óra, 48 perc, 46 másodperc </a:t>
            </a:r>
            <a:endParaRPr sz="3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2d31c75ff_0_1"/>
          <p:cNvSpPr txBox="1"/>
          <p:nvPr/>
        </p:nvSpPr>
        <p:spPr>
          <a:xfrm>
            <a:off x="1063500" y="4527750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Naptárak története</a:t>
            </a:r>
            <a:endParaRPr b="0" i="0" sz="80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b7b180330_1_4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Naptárak története</a:t>
            </a:r>
            <a:endParaRPr b="0"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g36b7b180330_1_4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g36b7b180330_1_4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144" name="Google Shape;144;g36b7b180330_1_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36b7b180330_1_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g36b7b180330_1_4"/>
          <p:cNvSpPr txBox="1"/>
          <p:nvPr/>
        </p:nvSpPr>
        <p:spPr>
          <a:xfrm>
            <a:off x="10794525" y="62055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g36b7b180330_1_4"/>
          <p:cNvSpPr txBox="1"/>
          <p:nvPr/>
        </p:nvSpPr>
        <p:spPr>
          <a:xfrm>
            <a:off x="1308300" y="2085000"/>
            <a:ext cx="835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8" name="Google Shape;148;g36b7b180330_1_4"/>
          <p:cNvSpPr txBox="1"/>
          <p:nvPr/>
        </p:nvSpPr>
        <p:spPr>
          <a:xfrm>
            <a:off x="1028700" y="2427200"/>
            <a:ext cx="14414700" cy="1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hónapjaink nevében milyen római számok és nevek fedezhetőek fel?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g36b7b180330_1_4"/>
          <p:cNvSpPr txBox="1"/>
          <p:nvPr/>
        </p:nvSpPr>
        <p:spPr>
          <a:xfrm>
            <a:off x="1308300" y="3147100"/>
            <a:ext cx="14414700" cy="3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445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aleway"/>
              <a:buChar char="❏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Római naptár i.e. 738: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aleway"/>
              <a:buChar char="○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Martius, Aprilis, Maius, Junius, Quintilis, Sextilis, September, October, November, December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aleway"/>
              <a:buChar char="○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30-31 naposak, így 60 nappal rövidebb volt mint az év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marR="0" rtl="0" algn="just">
              <a:lnSpc>
                <a:spcPct val="115833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400"/>
              <a:buFont typeface="Times New Roman"/>
              <a:buChar char="○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januárt, februárt később tették hozzá</a:t>
            </a:r>
            <a:endParaRPr b="0" i="0" sz="3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g36b7b180330_1_4"/>
          <p:cNvSpPr txBox="1"/>
          <p:nvPr/>
        </p:nvSpPr>
        <p:spPr>
          <a:xfrm>
            <a:off x="1133250" y="6538075"/>
            <a:ext cx="14414700" cy="2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❏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Juliánus</a:t>
            </a: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naptár i.e. 46: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○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Caesarhoz kötjük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○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és 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napos hónapok, kivéve a februárt</a:t>
            </a: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ami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29 napos</a:t>
            </a:r>
            <a:endParaRPr b="0" i="0" sz="3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Char char="○"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minden 4. évben a február 30 napos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g36b7b180330_1_4"/>
          <p:cNvSpPr txBox="1"/>
          <p:nvPr/>
        </p:nvSpPr>
        <p:spPr>
          <a:xfrm>
            <a:off x="1133250" y="9403125"/>
            <a:ext cx="909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Augustus császár módosította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b7b180330_1_19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Szökőévek</a:t>
            </a:r>
            <a:endParaRPr b="0"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g36b7b180330_1_19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6b7b180330_1_19"/>
          <p:cNvSpPr/>
          <p:nvPr/>
        </p:nvSpPr>
        <p:spPr>
          <a:xfrm>
            <a:off x="1240200" y="2517400"/>
            <a:ext cx="13936200" cy="35463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g36b7b180330_1_19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160" name="Google Shape;160;g36b7b180330_1_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36b7b180330_1_19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g36b7b180330_1_19"/>
          <p:cNvSpPr txBox="1"/>
          <p:nvPr/>
        </p:nvSpPr>
        <p:spPr>
          <a:xfrm>
            <a:off x="10794525" y="62055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g36b7b180330_1_19"/>
          <p:cNvSpPr txBox="1"/>
          <p:nvPr/>
        </p:nvSpPr>
        <p:spPr>
          <a:xfrm>
            <a:off x="1913025" y="2877425"/>
            <a:ext cx="1301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Julianus naptár 4 évente iktat be szökőévet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ehát azzal számol, hogy egy év 365,25 napból áll. Ez a valóságban azonban ennél rövidebb: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365 nap 5 óra 48 perc 46 másodperc.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Pár év alatt ez nem jelent problémát, de az 1600-as évekre már gondod jelentett. Nagyjából hány nappal tolódott el eddigre a naptár? </a:t>
            </a:r>
            <a:endParaRPr b="0" i="0" sz="36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4" name="Google Shape;164;g36b7b180330_1_19"/>
          <p:cNvSpPr txBox="1"/>
          <p:nvPr/>
        </p:nvSpPr>
        <p:spPr>
          <a:xfrm>
            <a:off x="1165425" y="7641825"/>
            <a:ext cx="145110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365 nap 5 óra 48 perc 46 másodperc körülbelül 365,2422 nap. Az eltérés így évente körülbelül 0,0078 nap. Ez 1600 év alatt közel 12,5 napot jelent. </a:t>
            </a:r>
            <a:endParaRPr b="0" i="0" sz="3600" u="none" cap="none" strike="noStrike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b7b180330_1_34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Gergely</a:t>
            </a:r>
            <a:r>
              <a:rPr lang="en-US" sz="7200">
                <a:latin typeface="Raleway SemiBold"/>
                <a:ea typeface="Raleway SemiBold"/>
                <a:cs typeface="Raleway SemiBold"/>
                <a:sym typeface="Raleway SemiBold"/>
              </a:rPr>
              <a:t>-</a:t>
            </a: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naptár</a:t>
            </a:r>
            <a:endParaRPr b="0"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g36b7b180330_1_34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g36b7b180330_1_34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172" name="Google Shape;172;g36b7b180330_1_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36b7b180330_1_3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g36b7b180330_1_34"/>
          <p:cNvSpPr txBox="1"/>
          <p:nvPr/>
        </p:nvSpPr>
        <p:spPr>
          <a:xfrm>
            <a:off x="10794525" y="62055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5" name="Google Shape;175;g36b7b180330_1_34"/>
          <p:cNvSpPr txBox="1"/>
          <p:nvPr/>
        </p:nvSpPr>
        <p:spPr>
          <a:xfrm>
            <a:off x="1308300" y="2085000"/>
            <a:ext cx="835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6" name="Google Shape;176;g36b7b180330_1_34"/>
          <p:cNvSpPr txBox="1"/>
          <p:nvPr/>
        </p:nvSpPr>
        <p:spPr>
          <a:xfrm>
            <a:off x="1233550" y="2725025"/>
            <a:ext cx="144147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XIII. Gergely pápa reformja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1582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3600" u="none" cap="none" strike="noStrike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október 4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(csütörtök) után </a:t>
            </a:r>
            <a:r>
              <a:rPr b="0" i="0" lang="en-US" sz="3600" u="none" cap="none" strike="noStrike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október 15.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(péntek)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következett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eltűntek a Caesar óta felhalmozódott felesleges napok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lnSpc>
                <a:spcPct val="115833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nappal tolódott el a naptár, de csak 10 nap maradt ki: </a:t>
            </a:r>
            <a:endParaRPr b="0" i="0" sz="4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g36b7b180330_1_34"/>
          <p:cNvSpPr txBox="1"/>
          <p:nvPr/>
        </p:nvSpPr>
        <p:spPr>
          <a:xfrm>
            <a:off x="1028700" y="5696725"/>
            <a:ext cx="15564300" cy="21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1" marL="914400" marR="0" rtl="0" algn="just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○"/>
            </a:pPr>
            <a:r>
              <a:rPr b="0" i="1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niceai zsinaton  (325-ben) rögzített napéjegyenlőség dátumát </a:t>
            </a:r>
            <a:br>
              <a:rPr b="0" i="1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(március 22.) szerették volna visszaállítani</a:t>
            </a:r>
            <a:endParaRPr b="0" i="1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0" algn="l">
              <a:lnSpc>
                <a:spcPct val="115833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Times New Roman"/>
              <a:buChar char="○"/>
            </a:pPr>
            <a:r>
              <a:rPr b="0" i="1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húsvét: a tavaszi napéjegyenlőséget követő első holdtölte utáni vasárnap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6b7b180330_1_34"/>
          <p:cNvSpPr txBox="1"/>
          <p:nvPr/>
        </p:nvSpPr>
        <p:spPr>
          <a:xfrm>
            <a:off x="1028700" y="8113075"/>
            <a:ext cx="16919700" cy="1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just">
              <a:lnSpc>
                <a:spcPct val="115833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1616. április 23.: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Shakespeare és Cervantes halálának napja, mégsem egy napon haltak meg. Hogy lehetséges ez?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b7b180330_1_46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Szökőévek reformja</a:t>
            </a:r>
            <a:endParaRPr b="0"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g36b7b180330_1_46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6b7b180330_1_46"/>
          <p:cNvSpPr/>
          <p:nvPr/>
        </p:nvSpPr>
        <p:spPr>
          <a:xfrm>
            <a:off x="1240200" y="2517400"/>
            <a:ext cx="13936200" cy="35463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g36b7b180330_1_46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187" name="Google Shape;187;g36b7b180330_1_4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6b7b180330_1_46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g36b7b180330_1_46"/>
          <p:cNvSpPr txBox="1"/>
          <p:nvPr/>
        </p:nvSpPr>
        <p:spPr>
          <a:xfrm>
            <a:off x="10794525" y="6205525"/>
            <a:ext cx="46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g36b7b180330_1_46"/>
          <p:cNvSpPr txBox="1"/>
          <p:nvPr/>
        </p:nvSpPr>
        <p:spPr>
          <a:xfrm>
            <a:off x="1913025" y="2877425"/>
            <a:ext cx="1301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reformot nem szerették 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volna 1000 évente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végrehajtani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így Gergely pápa módosította a szökőévek rendszerét: 4 évente van szökőév, de a 100-zal osztható évszámok esetében nincsen, a 400-zal osztható évszámok esetében pedig ismét van. Ez hány év alatt okoz 1 nap eltolódást? </a:t>
            </a:r>
            <a:endParaRPr b="0" i="0" sz="36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1" name="Google Shape;191;g36b7b180330_1_46"/>
          <p:cNvSpPr txBox="1"/>
          <p:nvPr/>
        </p:nvSpPr>
        <p:spPr>
          <a:xfrm>
            <a:off x="1028700" y="7041863"/>
            <a:ext cx="1451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g36b7b180330_1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800" y="6736025"/>
            <a:ext cx="4860980" cy="1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6b7b180330_1_46"/>
          <p:cNvSpPr txBox="1"/>
          <p:nvPr/>
        </p:nvSpPr>
        <p:spPr>
          <a:xfrm>
            <a:off x="1240200" y="7750275"/>
            <a:ext cx="145110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különbség évente (a </a:t>
            </a: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365,2422 naptól) </a:t>
            </a:r>
            <a:r>
              <a:rPr lang="en-US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már csak kb. 0,003 nap, ami nagyjából 3333 évente okoz 1 nap eltolódást.  </a:t>
            </a:r>
            <a:endParaRPr b="0" i="0" sz="3600" u="none" cap="none" strike="noStrike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b7b180330_1_70"/>
          <p:cNvSpPr txBox="1"/>
          <p:nvPr/>
        </p:nvSpPr>
        <p:spPr>
          <a:xfrm>
            <a:off x="1028700" y="1095375"/>
            <a:ext cx="173931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Juli</a:t>
            </a:r>
            <a:r>
              <a:rPr lang="en-US" sz="7200">
                <a:latin typeface="Raleway SemiBold"/>
                <a:ea typeface="Raleway SemiBold"/>
                <a:cs typeface="Raleway SemiBold"/>
                <a:sym typeface="Raleway SemiBold"/>
              </a:rPr>
              <a:t>a</a:t>
            </a: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nus</a:t>
            </a:r>
            <a:r>
              <a:rPr lang="en-US" sz="7200">
                <a:latin typeface="Raleway SemiBold"/>
                <a:ea typeface="Raleway SemiBold"/>
                <a:cs typeface="Raleway SemiBold"/>
                <a:sym typeface="Raleway SemiBold"/>
              </a:rPr>
              <a:t>-</a:t>
            </a:r>
            <a:r>
              <a:rPr b="0"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naptár alternatívája </a:t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g36b7b180330_1_70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6b7b180330_1_70"/>
          <p:cNvSpPr/>
          <p:nvPr/>
        </p:nvSpPr>
        <p:spPr>
          <a:xfrm>
            <a:off x="1240200" y="2517400"/>
            <a:ext cx="9988800" cy="24615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g36b7b180330_1_70"/>
          <p:cNvGrpSpPr/>
          <p:nvPr/>
        </p:nvGrpSpPr>
        <p:grpSpPr>
          <a:xfrm>
            <a:off x="1509333" y="2725013"/>
            <a:ext cx="287000" cy="287000"/>
            <a:chOff x="0" y="0"/>
            <a:chExt cx="812800" cy="812800"/>
          </a:xfrm>
        </p:grpSpPr>
        <p:sp>
          <p:nvSpPr>
            <p:cNvPr id="202" name="Google Shape;202;g36b7b180330_1_7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36b7b180330_1_70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g36b7b180330_1_70"/>
          <p:cNvSpPr txBox="1"/>
          <p:nvPr/>
        </p:nvSpPr>
        <p:spPr>
          <a:xfrm>
            <a:off x="1987800" y="3012025"/>
            <a:ext cx="96000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Juli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nus-naptár 1 nap eltolódást okoz 128,026 évente. Lehet javítani, ha 128 évente nincsen szökőév. Ez hány napos évet jelentene?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833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g36b7b180330_1_70"/>
          <p:cNvSpPr/>
          <p:nvPr/>
        </p:nvSpPr>
        <p:spPr>
          <a:xfrm>
            <a:off x="1240200" y="6297675"/>
            <a:ext cx="9988800" cy="24615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Hogy lehet eldönteni egy 100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jegyű számról, hogy 128-cal osztható-e?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6" name="Google Shape;206;g36b7b180330_1_70"/>
          <p:cNvGrpSpPr/>
          <p:nvPr/>
        </p:nvGrpSpPr>
        <p:grpSpPr>
          <a:xfrm>
            <a:off x="1377633" y="6459213"/>
            <a:ext cx="287000" cy="287000"/>
            <a:chOff x="0" y="0"/>
            <a:chExt cx="812800" cy="812800"/>
          </a:xfrm>
        </p:grpSpPr>
        <p:sp>
          <p:nvSpPr>
            <p:cNvPr id="207" name="Google Shape;207;g36b7b180330_1_7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6b7b180330_1_70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g36b7b180330_1_70"/>
          <p:cNvSpPr txBox="1"/>
          <p:nvPr/>
        </p:nvSpPr>
        <p:spPr>
          <a:xfrm>
            <a:off x="1201050" y="8997225"/>
            <a:ext cx="1704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980000"/>
                </a:solidFill>
                <a:latin typeface="Cambria Math"/>
                <a:ea typeface="Cambria Math"/>
                <a:cs typeface="Cambria Math"/>
                <a:sym typeface="Cambria Math"/>
              </a:rPr>
              <a:t>Osztható 128-cal ha az utolsó 7 számjegyből alkotott szám osztható 128-cal. </a:t>
            </a:r>
            <a:endParaRPr b="0" i="0" sz="3600" u="none" cap="none" strike="noStrike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g36b7b180330_1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513" y="5079575"/>
            <a:ext cx="5230575" cy="11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