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Palatino Linotype" panose="02040502050505030304" pitchFamily="18" charset="0"/>
      <p:regular r:id="rId43"/>
      <p:bold r:id="rId44"/>
      <p:italic r:id="rId45"/>
      <p:boldItalic r:id="rId46"/>
    </p:embeddedFont>
    <p:embeddedFont>
      <p:font typeface="Raleway" pitchFamily="2" charset="0"/>
      <p:regular r:id="rId47"/>
      <p:bold r:id="rId48"/>
      <p:italic r:id="rId49"/>
      <p:boldItalic r:id="rId50"/>
    </p:embeddedFont>
    <p:embeddedFont>
      <p:font typeface="Raleway SemiBold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BqRJ36OiRmAneucpuNkIWjoMz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0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2b11550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362b11550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bfcb9286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bfcb9286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b9c57ad22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3b9c57ad22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b9c57ad22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b9c57ad22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b9c57ad22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b9c57ad22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b9c57ad22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g3b9c57ad22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b9c57ad22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3b9c57ad22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b9c57ad22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3b9c57ad22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b9c57ad22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3b9c57ad22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b9c57ad22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3b9c57ad22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9c57ad22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3b9c57ad22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c22552ab3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g3c22552ab3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b9c57ad22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3b9c57ad22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b9c57ad22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3b9c57ad22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b9c57ad22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3b9c57ad22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9c57ad22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3b9c57ad22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b9c57ad22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3b9c57ad22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22552ab37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3c22552ab37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c20f3acb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3c20f3acb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c26a8e266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3c26a8e266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b68e47b6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36b68e47b6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b9c57ad2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5" name="Google Shape;315;g3b9c57ad2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b68e47b6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36b68e47b6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c292c5b324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3c292c5b32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c22552ab37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g3c22552ab37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6b68e47b6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g36b68e47b6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6b68e47b6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g36b68e47b6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c22552ab3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3c22552ab3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c22552ab37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3c22552ab37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c22552ab3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3c22552ab3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c22552ab3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c22552ab3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22552ab37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3c22552ab37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bfcb9286c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3bfcb9286c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b68e47b6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g36b68e47b6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c22552ab3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g3c22552ab3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b68e47b6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g36b68e47b6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c22552ab3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g3c22552ab3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b68e47b6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g36b68e47b6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b68e47b6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g36b68e47b6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b9c57ad22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g3b9c57ad22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izilo11.github.io/Mercator/Mercator_Guessing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truesize.com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ex.hu/tudomany/tortenelem/2017/03/20/mercator_peters_vetule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g362b1155044_0_0"/>
          <p:cNvGrpSpPr/>
          <p:nvPr/>
        </p:nvGrpSpPr>
        <p:grpSpPr>
          <a:xfrm>
            <a:off x="-1660551" y="-1166568"/>
            <a:ext cx="5143784" cy="5424652"/>
            <a:chOff x="0" y="-38100"/>
            <a:chExt cx="544800" cy="574554"/>
          </a:xfrm>
        </p:grpSpPr>
        <p:sp>
          <p:nvSpPr>
            <p:cNvPr id="85" name="Google Shape;85;g362b1155044_0_0"/>
            <p:cNvSpPr/>
            <p:nvPr/>
          </p:nvSpPr>
          <p:spPr>
            <a:xfrm>
              <a:off x="0" y="0"/>
              <a:ext cx="544751" cy="536454"/>
            </a:xfrm>
            <a:custGeom>
              <a:avLst/>
              <a:gdLst/>
              <a:ahLst/>
              <a:cxnLst/>
              <a:rect l="l" t="t" r="r" b="b"/>
              <a:pathLst>
                <a:path w="544751" h="536454" extrusionOk="0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98823"/>
                  </a:lnTo>
                  <a:cubicBezTo>
                    <a:pt x="544751" y="519606"/>
                    <a:pt x="527903" y="536454"/>
                    <a:pt x="507120" y="536454"/>
                  </a:cubicBezTo>
                  <a:lnTo>
                    <a:pt x="37631" y="536454"/>
                  </a:lnTo>
                  <a:cubicBezTo>
                    <a:pt x="16848" y="536454"/>
                    <a:pt x="0" y="519606"/>
                    <a:pt x="0" y="498823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g362b1155044_0_0"/>
            <p:cNvSpPr txBox="1"/>
            <p:nvPr/>
          </p:nvSpPr>
          <p:spPr>
            <a:xfrm>
              <a:off x="0" y="-38100"/>
              <a:ext cx="544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g362b1155044_0_0"/>
          <p:cNvSpPr/>
          <p:nvPr/>
        </p:nvSpPr>
        <p:spPr>
          <a:xfrm>
            <a:off x="-2859052" y="6606464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g362b1155044_0_0"/>
          <p:cNvGrpSpPr/>
          <p:nvPr/>
        </p:nvGrpSpPr>
        <p:grpSpPr>
          <a:xfrm>
            <a:off x="13490099" y="4401203"/>
            <a:ext cx="5143784" cy="5424709"/>
            <a:chOff x="0" y="-38100"/>
            <a:chExt cx="544800" cy="574554"/>
          </a:xfrm>
        </p:grpSpPr>
        <p:sp>
          <p:nvSpPr>
            <p:cNvPr id="89" name="Google Shape;89;g362b1155044_0_0"/>
            <p:cNvSpPr/>
            <p:nvPr/>
          </p:nvSpPr>
          <p:spPr>
            <a:xfrm>
              <a:off x="0" y="0"/>
              <a:ext cx="544751" cy="536454"/>
            </a:xfrm>
            <a:custGeom>
              <a:avLst/>
              <a:gdLst/>
              <a:ahLst/>
              <a:cxnLst/>
              <a:rect l="l" t="t" r="r" b="b"/>
              <a:pathLst>
                <a:path w="544751" h="536454" extrusionOk="0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98823"/>
                  </a:lnTo>
                  <a:cubicBezTo>
                    <a:pt x="544751" y="519606"/>
                    <a:pt x="527903" y="536454"/>
                    <a:pt x="507120" y="536454"/>
                  </a:cubicBezTo>
                  <a:lnTo>
                    <a:pt x="37631" y="536454"/>
                  </a:lnTo>
                  <a:cubicBezTo>
                    <a:pt x="16848" y="536454"/>
                    <a:pt x="0" y="519606"/>
                    <a:pt x="0" y="498823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g362b1155044_0_0"/>
            <p:cNvSpPr txBox="1"/>
            <p:nvPr/>
          </p:nvSpPr>
          <p:spPr>
            <a:xfrm>
              <a:off x="0" y="-38100"/>
              <a:ext cx="544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g362b1155044_0_0"/>
          <p:cNvGrpSpPr/>
          <p:nvPr/>
        </p:nvGrpSpPr>
        <p:grpSpPr>
          <a:xfrm>
            <a:off x="9554121" y="-1166584"/>
            <a:ext cx="5143784" cy="4986553"/>
            <a:chOff x="0" y="-38100"/>
            <a:chExt cx="544800" cy="528147"/>
          </a:xfrm>
        </p:grpSpPr>
        <p:sp>
          <p:nvSpPr>
            <p:cNvPr id="92" name="Google Shape;92;g362b1155044_0_0"/>
            <p:cNvSpPr/>
            <p:nvPr/>
          </p:nvSpPr>
          <p:spPr>
            <a:xfrm>
              <a:off x="0" y="0"/>
              <a:ext cx="544751" cy="490047"/>
            </a:xfrm>
            <a:custGeom>
              <a:avLst/>
              <a:gdLst/>
              <a:ahLst/>
              <a:cxnLst/>
              <a:rect l="l" t="t" r="r" b="b"/>
              <a:pathLst>
                <a:path w="544751" h="490047" extrusionOk="0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52416"/>
                  </a:lnTo>
                  <a:cubicBezTo>
                    <a:pt x="544751" y="473199"/>
                    <a:pt x="527903" y="490047"/>
                    <a:pt x="507120" y="490047"/>
                  </a:cubicBezTo>
                  <a:lnTo>
                    <a:pt x="37631" y="490047"/>
                  </a:lnTo>
                  <a:cubicBezTo>
                    <a:pt x="16848" y="490047"/>
                    <a:pt x="0" y="473199"/>
                    <a:pt x="0" y="452416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528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g362b1155044_0_0"/>
            <p:cNvSpPr txBox="1"/>
            <p:nvPr/>
          </p:nvSpPr>
          <p:spPr>
            <a:xfrm>
              <a:off x="0" y="-38100"/>
              <a:ext cx="544800" cy="528000"/>
            </a:xfrm>
            <a:prstGeom prst="rect">
              <a:avLst/>
            </a:prstGeom>
            <a:solidFill>
              <a:srgbClr val="5286D6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g362b1155044_0_0"/>
          <p:cNvGrpSpPr/>
          <p:nvPr/>
        </p:nvGrpSpPr>
        <p:grpSpPr>
          <a:xfrm>
            <a:off x="1028699" y="668975"/>
            <a:ext cx="16230658" cy="8589354"/>
            <a:chOff x="0" y="-38100"/>
            <a:chExt cx="1719058" cy="909735"/>
          </a:xfrm>
        </p:grpSpPr>
        <p:sp>
          <p:nvSpPr>
            <p:cNvPr id="95" name="Google Shape;95;g362b1155044_0_0"/>
            <p:cNvSpPr/>
            <p:nvPr/>
          </p:nvSpPr>
          <p:spPr>
            <a:xfrm>
              <a:off x="0" y="0"/>
              <a:ext cx="1719058" cy="871635"/>
            </a:xfrm>
            <a:custGeom>
              <a:avLst/>
              <a:gdLst/>
              <a:ahLst/>
              <a:cxnLst/>
              <a:rect l="l" t="t" r="r" b="b"/>
              <a:pathLst>
                <a:path w="1719058" h="871635" extrusionOk="0">
                  <a:moveTo>
                    <a:pt x="11925" y="0"/>
                  </a:moveTo>
                  <a:lnTo>
                    <a:pt x="1707134" y="0"/>
                  </a:lnTo>
                  <a:cubicBezTo>
                    <a:pt x="1710296" y="0"/>
                    <a:pt x="1713329" y="1256"/>
                    <a:pt x="1715566" y="3493"/>
                  </a:cubicBezTo>
                  <a:cubicBezTo>
                    <a:pt x="1717802" y="5729"/>
                    <a:pt x="1719058" y="8762"/>
                    <a:pt x="1719058" y="11925"/>
                  </a:cubicBezTo>
                  <a:lnTo>
                    <a:pt x="1719058" y="859710"/>
                  </a:lnTo>
                  <a:cubicBezTo>
                    <a:pt x="1719058" y="866296"/>
                    <a:pt x="1713719" y="871635"/>
                    <a:pt x="1707134" y="871635"/>
                  </a:cubicBezTo>
                  <a:lnTo>
                    <a:pt x="11925" y="871635"/>
                  </a:lnTo>
                  <a:cubicBezTo>
                    <a:pt x="5339" y="871635"/>
                    <a:pt x="0" y="866296"/>
                    <a:pt x="0" y="859710"/>
                  </a:cubicBezTo>
                  <a:lnTo>
                    <a:pt x="0" y="11925"/>
                  </a:lnTo>
                  <a:cubicBezTo>
                    <a:pt x="0" y="5339"/>
                    <a:pt x="5339" y="0"/>
                    <a:pt x="11925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g362b1155044_0_0"/>
            <p:cNvSpPr txBox="1"/>
            <p:nvPr/>
          </p:nvSpPr>
          <p:spPr>
            <a:xfrm>
              <a:off x="0" y="-38100"/>
              <a:ext cx="1719000" cy="9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g362b1155044_0_0"/>
          <p:cNvSpPr txBox="1"/>
          <p:nvPr/>
        </p:nvSpPr>
        <p:spPr>
          <a:xfrm>
            <a:off x="2364600" y="4726550"/>
            <a:ext cx="135588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9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Milyen egy jó térkép?</a:t>
            </a:r>
            <a:endParaRPr sz="42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8" name="Google Shape;98;g362b1155044_0_0"/>
          <p:cNvGrpSpPr/>
          <p:nvPr/>
        </p:nvGrpSpPr>
        <p:grpSpPr>
          <a:xfrm>
            <a:off x="440750" y="7939524"/>
            <a:ext cx="3042084" cy="2708006"/>
            <a:chOff x="0" y="-52288"/>
            <a:chExt cx="322200" cy="286816"/>
          </a:xfrm>
        </p:grpSpPr>
        <p:sp>
          <p:nvSpPr>
            <p:cNvPr id="99" name="Google Shape;99;g362b1155044_0_0"/>
            <p:cNvSpPr/>
            <p:nvPr/>
          </p:nvSpPr>
          <p:spPr>
            <a:xfrm>
              <a:off x="0" y="0"/>
              <a:ext cx="267596" cy="234528"/>
            </a:xfrm>
            <a:custGeom>
              <a:avLst/>
              <a:gdLst/>
              <a:ahLst/>
              <a:cxnLst/>
              <a:rect l="l" t="t" r="r" b="b"/>
              <a:pathLst>
                <a:path w="267596" h="234528" extrusionOk="0">
                  <a:moveTo>
                    <a:pt x="76606" y="0"/>
                  </a:moveTo>
                  <a:lnTo>
                    <a:pt x="190990" y="0"/>
                  </a:lnTo>
                  <a:cubicBezTo>
                    <a:pt x="233298" y="0"/>
                    <a:pt x="267596" y="34298"/>
                    <a:pt x="267596" y="76606"/>
                  </a:cubicBezTo>
                  <a:lnTo>
                    <a:pt x="267596" y="157921"/>
                  </a:lnTo>
                  <a:cubicBezTo>
                    <a:pt x="267596" y="178239"/>
                    <a:pt x="259525" y="197724"/>
                    <a:pt x="245158" y="212090"/>
                  </a:cubicBezTo>
                  <a:cubicBezTo>
                    <a:pt x="230792" y="226457"/>
                    <a:pt x="211307" y="234528"/>
                    <a:pt x="190990" y="234528"/>
                  </a:cubicBezTo>
                  <a:lnTo>
                    <a:pt x="76606" y="234528"/>
                  </a:lnTo>
                  <a:cubicBezTo>
                    <a:pt x="34298" y="234528"/>
                    <a:pt x="0" y="200230"/>
                    <a:pt x="0" y="157921"/>
                  </a:cubicBezTo>
                  <a:lnTo>
                    <a:pt x="0" y="76606"/>
                  </a:lnTo>
                  <a:cubicBezTo>
                    <a:pt x="0" y="56289"/>
                    <a:pt x="8071" y="36804"/>
                    <a:pt x="22438" y="22438"/>
                  </a:cubicBezTo>
                  <a:cubicBezTo>
                    <a:pt x="36804" y="8071"/>
                    <a:pt x="56289" y="0"/>
                    <a:pt x="76606" y="0"/>
                  </a:cubicBezTo>
                  <a:close/>
                </a:path>
              </a:pathLst>
            </a:custGeom>
            <a:solidFill>
              <a:srgbClr val="528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B4A7D6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362b1155044_0_0"/>
            <p:cNvSpPr txBox="1"/>
            <p:nvPr/>
          </p:nvSpPr>
          <p:spPr>
            <a:xfrm>
              <a:off x="0" y="-52288"/>
              <a:ext cx="322200" cy="2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B4A7D6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g362b1155044_0_0"/>
          <p:cNvGrpSpPr/>
          <p:nvPr/>
        </p:nvGrpSpPr>
        <p:grpSpPr>
          <a:xfrm>
            <a:off x="1310468" y="1323697"/>
            <a:ext cx="213279" cy="213279"/>
            <a:chOff x="0" y="0"/>
            <a:chExt cx="812800" cy="812800"/>
          </a:xfrm>
        </p:grpSpPr>
        <p:sp>
          <p:nvSpPr>
            <p:cNvPr id="102" name="Google Shape;102;g362b1155044_0_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362b1155044_0_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g362b1155044_0_0"/>
          <p:cNvSpPr/>
          <p:nvPr/>
        </p:nvSpPr>
        <p:spPr>
          <a:xfrm>
            <a:off x="15668823" y="2210264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g362b1155044_0_0"/>
          <p:cNvGrpSpPr/>
          <p:nvPr/>
        </p:nvGrpSpPr>
        <p:grpSpPr>
          <a:xfrm>
            <a:off x="16296297" y="2610759"/>
            <a:ext cx="213279" cy="213279"/>
            <a:chOff x="0" y="0"/>
            <a:chExt cx="812800" cy="812800"/>
          </a:xfrm>
        </p:grpSpPr>
        <p:sp>
          <p:nvSpPr>
            <p:cNvPr id="106" name="Google Shape;106;g362b1155044_0_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362b1155044_0_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g362b1155044_0_0"/>
          <p:cNvGrpSpPr/>
          <p:nvPr/>
        </p:nvGrpSpPr>
        <p:grpSpPr>
          <a:xfrm>
            <a:off x="675297" y="8656653"/>
            <a:ext cx="213279" cy="213279"/>
            <a:chOff x="0" y="0"/>
            <a:chExt cx="812800" cy="812800"/>
          </a:xfrm>
        </p:grpSpPr>
        <p:sp>
          <p:nvSpPr>
            <p:cNvPr id="109" name="Google Shape;109;g362b1155044_0_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362b1155044_0_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" name="Google Shape;111;g362b1155044_0_0" title="vegleges_1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88"/>
          <a:stretch/>
        </p:blipFill>
        <p:spPr>
          <a:xfrm>
            <a:off x="13927003" y="6267919"/>
            <a:ext cx="4735299" cy="47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3bfcb9286ca_0_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413" y="2156599"/>
            <a:ext cx="12059176" cy="794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bfcb9286ca_0_0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Portolán térkép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79" name="Google Shape;179;g3bfcb9286ca_0_0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9c57ad225_0_15"/>
          <p:cNvSpPr txBox="1"/>
          <p:nvPr/>
        </p:nvSpPr>
        <p:spPr>
          <a:xfrm>
            <a:off x="1063500" y="3359400"/>
            <a:ext cx="161610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J Á T É K</a:t>
            </a:r>
            <a:endParaRPr sz="180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b9c57ad225_0_19" title="MercatorBase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491400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b9c57ad225_0_19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3b9c57ad225_0_23" title="MercatorBase_30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491400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b9c57ad225_0_23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b9c57ad225_0_36"/>
          <p:cNvSpPr txBox="1"/>
          <p:nvPr/>
        </p:nvSpPr>
        <p:spPr>
          <a:xfrm>
            <a:off x="1063500" y="959100"/>
            <a:ext cx="161610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6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Tippeld meg a </a:t>
            </a:r>
            <a:r>
              <a:rPr lang="en-US" sz="9600" b="1" i="0" u="none" strike="noStrike" cap="none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távolság</a:t>
            </a:r>
            <a:r>
              <a:rPr lang="en-US" sz="96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ot!</a:t>
            </a:r>
            <a:endParaRPr sz="96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02" name="Google Shape;202;g3b9c57ad225_0_36" title="qr-code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25" y="3048000"/>
            <a:ext cx="4524376" cy="452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b9c57ad225_0_36"/>
          <p:cNvSpPr txBox="1"/>
          <p:nvPr/>
        </p:nvSpPr>
        <p:spPr>
          <a:xfrm>
            <a:off x="1476300" y="8419450"/>
            <a:ext cx="1533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00" b="1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https://vizilo11.github.io/Mercator/Mercator_Guessing.html</a:t>
            </a:r>
            <a:endParaRPr sz="40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b9c57ad225_0_40" title="Quito_Jakarta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491400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b9c57ad225_0_40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b9c57ad225_0_60"/>
          <p:cNvSpPr txBox="1"/>
          <p:nvPr/>
        </p:nvSpPr>
        <p:spPr>
          <a:xfrm>
            <a:off x="1273100" y="1142350"/>
            <a:ext cx="899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Quito - Jakarta</a:t>
            </a:r>
            <a:endParaRPr sz="72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g3b9c57ad225_0_60"/>
          <p:cNvSpPr/>
          <p:nvPr/>
        </p:nvSpPr>
        <p:spPr>
          <a:xfrm>
            <a:off x="5249425" y="8089775"/>
            <a:ext cx="7677684" cy="2001123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98E8E">
              <a:alpha val="6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b9c57ad225_0_60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b9c57ad225_0_60"/>
          <p:cNvSpPr txBox="1"/>
          <p:nvPr/>
        </p:nvSpPr>
        <p:spPr>
          <a:xfrm>
            <a:off x="5573473" y="8235475"/>
            <a:ext cx="68238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0"/>
              <a:buFont typeface="Arial"/>
              <a:buNone/>
            </a:pPr>
            <a:r>
              <a:rPr lang="en-US" sz="1110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19 090 </a:t>
            </a:r>
            <a:r>
              <a:rPr lang="en-US" sz="1000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km</a:t>
            </a:r>
            <a:endParaRPr sz="10000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18" name="Google Shape;218;g3b9c57ad225_0_6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75" y="3032328"/>
            <a:ext cx="15608150" cy="48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3b9c57ad225_0_56" title="Kabul_Rabat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491400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3b9c57ad225_0_56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b9c57ad225_0_64"/>
          <p:cNvSpPr txBox="1"/>
          <p:nvPr/>
        </p:nvSpPr>
        <p:spPr>
          <a:xfrm>
            <a:off x="1290100" y="1002975"/>
            <a:ext cx="899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Kabul - Rabat</a:t>
            </a:r>
            <a:endParaRPr sz="6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g3b9c57ad225_0_64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3b9c57ad225_0_6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2765850"/>
            <a:ext cx="14620849" cy="63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b9c57ad225_0_64"/>
          <p:cNvSpPr/>
          <p:nvPr/>
        </p:nvSpPr>
        <p:spPr>
          <a:xfrm>
            <a:off x="6229250" y="6658924"/>
            <a:ext cx="5265057" cy="1709494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98E8E">
              <a:alpha val="69620"/>
            </a:srgbClr>
          </a:solidFill>
          <a:ln>
            <a:noFill/>
          </a:ln>
        </p:spPr>
        <p:txBody>
          <a:bodyPr spcFirstLastPara="1" wrap="square" lIns="55625" tIns="55625" rIns="55625" bIns="5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endParaRPr sz="85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3b9c57ad225_0_64"/>
          <p:cNvSpPr txBox="1"/>
          <p:nvPr/>
        </p:nvSpPr>
        <p:spPr>
          <a:xfrm>
            <a:off x="6838138" y="6839410"/>
            <a:ext cx="4956600" cy="13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625" tIns="55625" rIns="55625" bIns="556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1"/>
              <a:buFont typeface="Arial"/>
              <a:buNone/>
            </a:pPr>
            <a:r>
              <a:rPr lang="en-US" sz="8031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6803</a:t>
            </a:r>
            <a:r>
              <a:rPr lang="en-US" sz="8031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km</a:t>
            </a:r>
            <a:endParaRPr sz="8031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3b9c57ad225_0_52" title="Oslo_Juneau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425" y="620375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b9c57ad225_0_52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c22552ab37_0_1"/>
          <p:cNvSpPr txBox="1"/>
          <p:nvPr/>
        </p:nvSpPr>
        <p:spPr>
          <a:xfrm>
            <a:off x="1063500" y="2571550"/>
            <a:ext cx="16161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Mi a térkép?</a:t>
            </a:r>
            <a:endParaRPr sz="9000" b="0" i="0" u="none" strike="noStrike" cap="none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7" name="Google Shape;117;g3c22552ab37_0_1"/>
          <p:cNvSpPr txBox="1"/>
          <p:nvPr/>
        </p:nvSpPr>
        <p:spPr>
          <a:xfrm>
            <a:off x="1063500" y="5775675"/>
            <a:ext cx="16161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térkép egy </a:t>
            </a:r>
            <a:r>
              <a:rPr lang="en-US" sz="9000" b="1" i="0" u="none" strike="noStrike" cap="none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függvény</a:t>
            </a:r>
            <a:r>
              <a:rPr lang="en-US" sz="9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.</a:t>
            </a:r>
            <a:endParaRPr sz="9000" b="0" i="0" u="none" strike="noStrike" cap="none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3b9c57ad225_0_6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88" y="2775525"/>
            <a:ext cx="15692851" cy="67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b9c57ad225_0_68"/>
          <p:cNvSpPr txBox="1"/>
          <p:nvPr/>
        </p:nvSpPr>
        <p:spPr>
          <a:xfrm>
            <a:off x="1375150" y="1142350"/>
            <a:ext cx="899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Oslo - Juneau</a:t>
            </a:r>
            <a:endParaRPr sz="6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6" name="Google Shape;246;g3b9c57ad225_0_68"/>
          <p:cNvSpPr/>
          <p:nvPr/>
        </p:nvSpPr>
        <p:spPr>
          <a:xfrm>
            <a:off x="6084359" y="7027379"/>
            <a:ext cx="5788952" cy="1879745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98E8E">
              <a:alpha val="69620"/>
            </a:srgbClr>
          </a:solidFill>
          <a:ln>
            <a:noFill/>
          </a:ln>
        </p:spPr>
        <p:txBody>
          <a:bodyPr spcFirstLastPara="1" wrap="square" lIns="61175" tIns="61175" rIns="61175" bIns="611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"/>
              <a:buFont typeface="Arial"/>
              <a:buNone/>
            </a:pPr>
            <a:endParaRPr sz="93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b9c57ad225_0_68"/>
          <p:cNvSpPr txBox="1"/>
          <p:nvPr/>
        </p:nvSpPr>
        <p:spPr>
          <a:xfrm>
            <a:off x="6753843" y="7225829"/>
            <a:ext cx="54498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175" tIns="61175" rIns="61175" bIns="6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31"/>
              <a:buFont typeface="Arial"/>
              <a:buNone/>
            </a:pPr>
            <a:r>
              <a:rPr lang="en-US" sz="883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6524</a:t>
            </a:r>
            <a:r>
              <a:rPr lang="en-US" sz="883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km</a:t>
            </a:r>
            <a:endParaRPr sz="8830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48" name="Google Shape;248;g3b9c57ad225_0_68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3b9c57ad225_0_8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491400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b9c57ad225_0_84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3b9c57ad225_0_7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775" y="2693600"/>
            <a:ext cx="14640450" cy="63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b9c57ad225_0_75"/>
          <p:cNvSpPr txBox="1"/>
          <p:nvPr/>
        </p:nvSpPr>
        <p:spPr>
          <a:xfrm>
            <a:off x="1239075" y="1002975"/>
            <a:ext cx="11398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Budapest - Fokváros</a:t>
            </a:r>
            <a:endParaRPr sz="6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1" name="Google Shape;261;g3b9c57ad225_0_75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b9c57ad225_0_75"/>
          <p:cNvSpPr/>
          <p:nvPr/>
        </p:nvSpPr>
        <p:spPr>
          <a:xfrm>
            <a:off x="2359409" y="6840279"/>
            <a:ext cx="5788952" cy="1879745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98E8E">
              <a:alpha val="69620"/>
            </a:srgbClr>
          </a:solidFill>
          <a:ln>
            <a:noFill/>
          </a:ln>
        </p:spPr>
        <p:txBody>
          <a:bodyPr spcFirstLastPara="1" wrap="square" lIns="61175" tIns="61175" rIns="61175" bIns="611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"/>
              <a:buFont typeface="Arial"/>
              <a:buNone/>
            </a:pPr>
            <a:endParaRPr sz="93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b9c57ad225_0_75"/>
          <p:cNvSpPr txBox="1"/>
          <p:nvPr/>
        </p:nvSpPr>
        <p:spPr>
          <a:xfrm>
            <a:off x="3028893" y="7038729"/>
            <a:ext cx="54498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175" tIns="61175" rIns="61175" bIns="6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31"/>
              <a:buFont typeface="Arial"/>
              <a:buNone/>
            </a:pPr>
            <a:r>
              <a:rPr lang="en-US" sz="883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9054</a:t>
            </a:r>
            <a:r>
              <a:rPr lang="en-US" sz="883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km</a:t>
            </a:r>
            <a:endParaRPr sz="8830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b9c57ad225_1_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491400"/>
            <a:ext cx="14620851" cy="9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b9c57ad225_1_13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b9c57ad225_1_8"/>
          <p:cNvSpPr txBox="1"/>
          <p:nvPr/>
        </p:nvSpPr>
        <p:spPr>
          <a:xfrm>
            <a:off x="1000950" y="1002975"/>
            <a:ext cx="1260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New York - Antananarivo</a:t>
            </a:r>
            <a:endParaRPr sz="7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5" name="Google Shape;275;g3b9c57ad225_1_8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g3b9c57ad225_1_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575" y="2592150"/>
            <a:ext cx="14620850" cy="690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b9c57ad225_1_8"/>
          <p:cNvSpPr/>
          <p:nvPr/>
        </p:nvSpPr>
        <p:spPr>
          <a:xfrm>
            <a:off x="2359409" y="6840279"/>
            <a:ext cx="5788952" cy="1879745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98E8E">
              <a:alpha val="69620"/>
            </a:srgbClr>
          </a:solidFill>
          <a:ln>
            <a:noFill/>
          </a:ln>
        </p:spPr>
        <p:txBody>
          <a:bodyPr spcFirstLastPara="1" wrap="square" lIns="61175" tIns="61175" rIns="61175" bIns="611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"/>
              <a:buFont typeface="Arial"/>
              <a:buNone/>
            </a:pPr>
            <a:endParaRPr sz="93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b9c57ad225_1_8"/>
          <p:cNvSpPr txBox="1"/>
          <p:nvPr/>
        </p:nvSpPr>
        <p:spPr>
          <a:xfrm>
            <a:off x="2528968" y="7038704"/>
            <a:ext cx="54498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175" tIns="61175" rIns="61175" bIns="6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31"/>
              <a:buFont typeface="Arial"/>
              <a:buNone/>
            </a:pPr>
            <a:r>
              <a:rPr lang="en-US" sz="883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14 001 </a:t>
            </a:r>
            <a:r>
              <a:rPr lang="en-US" sz="883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km</a:t>
            </a:r>
            <a:endParaRPr sz="8830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22552ab37_0_179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c22552ab37_0_179"/>
          <p:cNvSpPr txBox="1"/>
          <p:nvPr/>
        </p:nvSpPr>
        <p:spPr>
          <a:xfrm>
            <a:off x="1375150" y="1142350"/>
            <a:ext cx="8991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5" name="Google Shape;285;g3c22552ab37_0_179" title="terkep_tavok.drawio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138" y="239450"/>
            <a:ext cx="15412732" cy="98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20f3acb49_0_0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c20f3acb49_0_0"/>
          <p:cNvSpPr txBox="1"/>
          <p:nvPr/>
        </p:nvSpPr>
        <p:spPr>
          <a:xfrm>
            <a:off x="1000950" y="1002975"/>
            <a:ext cx="1260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Meglepő távolságok? </a:t>
            </a:r>
            <a:endParaRPr sz="7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2" name="Google Shape;292;g3c20f3acb49_0_0" title="erasebg-transform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188" y="3041325"/>
            <a:ext cx="14435625" cy="568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c26a8e2664_0_3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c26a8e2664_0_3"/>
          <p:cNvSpPr txBox="1"/>
          <p:nvPr/>
        </p:nvSpPr>
        <p:spPr>
          <a:xfrm>
            <a:off x="1000950" y="1002975"/>
            <a:ext cx="1260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Meglepő távolságok? </a:t>
            </a:r>
            <a:endParaRPr sz="7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9" name="Google Shape;299;g3c26a8e2664_0_3" descr="Mercator projection | Definition, Uses, &amp; Limitations | Britannica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325" y="2228175"/>
            <a:ext cx="12093349" cy="72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6b68e47b6e_0_119"/>
          <p:cNvSpPr/>
          <p:nvPr/>
        </p:nvSpPr>
        <p:spPr>
          <a:xfrm>
            <a:off x="642038" y="2691901"/>
            <a:ext cx="6769082" cy="1804018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6b68e47b6e_0_119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Mercator vetület - területtartás 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6" name="Google Shape;306;g36b68e47b6e_0_119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6b68e47b6e_0_119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6b68e47b6e_0_119"/>
          <p:cNvSpPr txBox="1"/>
          <p:nvPr/>
        </p:nvSpPr>
        <p:spPr>
          <a:xfrm>
            <a:off x="10053650" y="9119325"/>
            <a:ext cx="7495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sng" strike="noStrike" cap="none">
                <a:solidFill>
                  <a:srgbClr val="467886"/>
                </a:solidFill>
                <a:latin typeface="Palatino Linotype"/>
                <a:ea typeface="Palatino Linotype"/>
                <a:cs typeface="Palatino Linotype"/>
                <a:sym typeface="Palatino Linoty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https://thetruesize.com/</a:t>
            </a:r>
            <a:r>
              <a:rPr lang="en-US" sz="4000"/>
              <a:t> 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36b68e47b6e_0_119" title="gronland_afrika_upscale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550" y="5169050"/>
            <a:ext cx="6132050" cy="42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6b68e47b6e_0_119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6b68e47b6e_0_119"/>
          <p:cNvSpPr txBox="1"/>
          <p:nvPr/>
        </p:nvSpPr>
        <p:spPr>
          <a:xfrm>
            <a:off x="899939" y="2916363"/>
            <a:ext cx="6377100" cy="13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175" tIns="61175" rIns="61175" bIns="6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31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Hányszorosa Afrika területe Grönlandénak?</a:t>
            </a:r>
            <a:endParaRPr sz="4000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12" name="Google Shape;312;g36b68e47b6e_0_119" title="MercatorBase.png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775" y="2691900"/>
            <a:ext cx="9989301" cy="63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b9c57ad225_0_7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b9c57ad225_0_7"/>
          <p:cNvSpPr txBox="1"/>
          <p:nvPr/>
        </p:nvSpPr>
        <p:spPr>
          <a:xfrm>
            <a:off x="1028700" y="1095375"/>
            <a:ext cx="16922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5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Van azért területtartó vetület - Mollweide</a:t>
            </a:r>
            <a:endParaRPr sz="65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19" name="Google Shape;319;g3b9c57ad225_0_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975" y="2248275"/>
            <a:ext cx="14734377" cy="74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3b9c57ad225_0_7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b68e47b6e_0_1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6b68e47b6e_0_1"/>
          <p:cNvSpPr txBox="1"/>
          <p:nvPr/>
        </p:nvSpPr>
        <p:spPr>
          <a:xfrm>
            <a:off x="781650" y="4976688"/>
            <a:ext cx="14256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Jellemezzük!</a:t>
            </a:r>
            <a:endParaRPr sz="72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24" name="Google Shape;124;g36b68e47b6e_0_1"/>
          <p:cNvSpPr txBox="1"/>
          <p:nvPr/>
        </p:nvSpPr>
        <p:spPr>
          <a:xfrm>
            <a:off x="870000" y="6399700"/>
            <a:ext cx="17246700" cy="23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aleway"/>
              <a:buChar char="❏"/>
            </a:pPr>
            <a:r>
              <a:rPr lang="en-US" sz="4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Értelmezési tartomány: gömbfelület/szélesség, hosszúság</a:t>
            </a:r>
            <a:endParaRPr sz="48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aleway"/>
              <a:buChar char="❏"/>
            </a:pPr>
            <a:r>
              <a:rPr lang="en-US" sz="4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Képhalmaz: lap amire a térkép készül/valós számpárok</a:t>
            </a:r>
            <a:endParaRPr sz="48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aleway"/>
              <a:buChar char="❏"/>
            </a:pPr>
            <a:r>
              <a:rPr lang="en-US" sz="4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Értékkészlet: a térkép a lapon/koordináták</a:t>
            </a:r>
            <a:endParaRPr sz="48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" name="Google Shape;125;g36b68e47b6e_0_1"/>
          <p:cNvSpPr txBox="1"/>
          <p:nvPr/>
        </p:nvSpPr>
        <p:spPr>
          <a:xfrm>
            <a:off x="781650" y="2790850"/>
            <a:ext cx="144147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aleway"/>
              <a:buChar char="❏"/>
            </a:pPr>
            <a:r>
              <a:rPr lang="en-US" sz="4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térbeli pontokat síkbeli pontokra</a:t>
            </a:r>
            <a:endParaRPr sz="48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aleway"/>
              <a:buChar char="❏"/>
            </a:pPr>
            <a:r>
              <a:rPr lang="en-US" sz="4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számpárokat számpárokra</a:t>
            </a:r>
            <a:endParaRPr sz="48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" name="Google Shape;126;g36b68e47b6e_0_1"/>
          <p:cNvSpPr txBox="1"/>
          <p:nvPr/>
        </p:nvSpPr>
        <p:spPr>
          <a:xfrm>
            <a:off x="949350" y="1142350"/>
            <a:ext cx="14256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Mit, mire képez?</a:t>
            </a:r>
            <a:endParaRPr sz="72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c292c5b324_0_178"/>
          <p:cNvSpPr/>
          <p:nvPr/>
        </p:nvSpPr>
        <p:spPr>
          <a:xfrm>
            <a:off x="1411004" y="3854615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c292c5b324_0_178"/>
          <p:cNvSpPr txBox="1"/>
          <p:nvPr/>
        </p:nvSpPr>
        <p:spPr>
          <a:xfrm>
            <a:off x="1431000" y="3874612"/>
            <a:ext cx="1734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3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327;g3c292c5b324_0_178"/>
          <p:cNvGrpSpPr/>
          <p:nvPr/>
        </p:nvGrpSpPr>
        <p:grpSpPr>
          <a:xfrm>
            <a:off x="417773" y="595045"/>
            <a:ext cx="10326012" cy="2929218"/>
            <a:chOff x="912403" y="3342625"/>
            <a:chExt cx="13631699" cy="3065960"/>
          </a:xfrm>
        </p:grpSpPr>
        <p:sp>
          <p:nvSpPr>
            <p:cNvPr id="328" name="Google Shape;328;g3c292c5b324_0_178"/>
            <p:cNvSpPr/>
            <p:nvPr/>
          </p:nvSpPr>
          <p:spPr>
            <a:xfrm>
              <a:off x="912403" y="3342625"/>
              <a:ext cx="13631699" cy="3065960"/>
            </a:xfrm>
            <a:custGeom>
              <a:avLst/>
              <a:gdLst/>
              <a:ahLst/>
              <a:cxnLst/>
              <a:rect l="l" t="t" r="r" b="b"/>
              <a:pathLst>
                <a:path w="1296405" h="508873" extrusionOk="0">
                  <a:moveTo>
                    <a:pt x="24783" y="0"/>
                  </a:moveTo>
                  <a:lnTo>
                    <a:pt x="1271622" y="0"/>
                  </a:lnTo>
                  <a:cubicBezTo>
                    <a:pt x="1278195" y="0"/>
                    <a:pt x="1284498" y="2611"/>
                    <a:pt x="1289146" y="7259"/>
                  </a:cubicBezTo>
                  <a:cubicBezTo>
                    <a:pt x="1293794" y="11906"/>
                    <a:pt x="1296405" y="18210"/>
                    <a:pt x="1296405" y="24783"/>
                  </a:cubicBezTo>
                  <a:lnTo>
                    <a:pt x="1296405" y="484091"/>
                  </a:lnTo>
                  <a:cubicBezTo>
                    <a:pt x="1296405" y="490663"/>
                    <a:pt x="1293794" y="496967"/>
                    <a:pt x="1289146" y="501615"/>
                  </a:cubicBezTo>
                  <a:cubicBezTo>
                    <a:pt x="1284498" y="506262"/>
                    <a:pt x="1278195" y="508873"/>
                    <a:pt x="1271622" y="508873"/>
                  </a:cubicBezTo>
                  <a:lnTo>
                    <a:pt x="24783" y="508873"/>
                  </a:lnTo>
                  <a:cubicBezTo>
                    <a:pt x="18210" y="508873"/>
                    <a:pt x="11906" y="506262"/>
                    <a:pt x="7259" y="501615"/>
                  </a:cubicBezTo>
                  <a:cubicBezTo>
                    <a:pt x="2611" y="496967"/>
                    <a:pt x="0" y="490663"/>
                    <a:pt x="0" y="484091"/>
                  </a:cubicBezTo>
                  <a:lnTo>
                    <a:pt x="0" y="24783"/>
                  </a:lnTo>
                  <a:cubicBezTo>
                    <a:pt x="0" y="18210"/>
                    <a:pt x="2611" y="11906"/>
                    <a:pt x="7259" y="7259"/>
                  </a:cubicBezTo>
                  <a:cubicBezTo>
                    <a:pt x="11906" y="2611"/>
                    <a:pt x="18210" y="0"/>
                    <a:pt x="24783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3c292c5b324_0_178"/>
            <p:cNvSpPr/>
            <p:nvPr/>
          </p:nvSpPr>
          <p:spPr>
            <a:xfrm>
              <a:off x="1121206" y="35395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0" name="Google Shape;330;g3c292c5b324_0_178"/>
          <p:cNvSpPr txBox="1"/>
          <p:nvPr/>
        </p:nvSpPr>
        <p:spPr>
          <a:xfrm>
            <a:off x="976075" y="838200"/>
            <a:ext cx="94251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Bizonyítsuk be, hogy egy nyolcadgömbnél nagyobb területet nem lehet a síkba távolságtartóan leképezni.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3c292c5b324_0_178" title="map3a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375" y="4210773"/>
            <a:ext cx="8383626" cy="444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c292c5b324_0_178" title="map3b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630" y="4209547"/>
            <a:ext cx="8385050" cy="444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c292c5b324_0_178" title="map3c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598" y="4209547"/>
            <a:ext cx="9025126" cy="444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c292c5b324_0_178" title="map3d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02" y="4209550"/>
            <a:ext cx="9025126" cy="444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c292c5b324_0_178" title="map3e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02" y="4048003"/>
            <a:ext cx="9025126" cy="4443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c22552ab37_0_163"/>
          <p:cNvSpPr txBox="1"/>
          <p:nvPr/>
        </p:nvSpPr>
        <p:spPr>
          <a:xfrm>
            <a:off x="746000" y="4544475"/>
            <a:ext cx="16161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Nem létezik tökéletes térkép. </a:t>
            </a:r>
            <a:endParaRPr sz="9000" b="0" i="0" u="none" strike="noStrike" cap="none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6b68e47b6e_0_216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36b68e47b6e_0_21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898" y="3425050"/>
            <a:ext cx="14954176" cy="34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36b68e47b6e_0_216"/>
          <p:cNvSpPr txBox="1"/>
          <p:nvPr/>
        </p:nvSpPr>
        <p:spPr>
          <a:xfrm>
            <a:off x="1028700" y="1095375"/>
            <a:ext cx="16922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5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Egy 2017-es </a:t>
            </a:r>
            <a:r>
              <a:rPr lang="en-US" sz="6500" b="0" i="0" u="sng" strike="noStrike" cap="none">
                <a:solidFill>
                  <a:schemeClr val="hlink"/>
                </a:solidFill>
                <a:latin typeface="Raleway SemiBold"/>
                <a:ea typeface="Raleway SemiBold"/>
                <a:cs typeface="Raleway SemiBold"/>
                <a:sym typeface="Raleway SemiBold"/>
                <a:hlinkClick r:id="rId4"/>
              </a:rPr>
              <a:t>cikk</a:t>
            </a:r>
            <a:endParaRPr sz="65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48" name="Google Shape;348;g36b68e47b6e_0_216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6b68e47b6e_0_210"/>
          <p:cNvSpPr txBox="1"/>
          <p:nvPr/>
        </p:nvSpPr>
        <p:spPr>
          <a:xfrm>
            <a:off x="1063500" y="4527750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Vége.</a:t>
            </a:r>
            <a:endParaRPr sz="80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54" name="Google Shape;354;g36b68e47b6e_0_21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1282" y="1137575"/>
            <a:ext cx="57150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6b68e47b6e_0_210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75" y="956600"/>
            <a:ext cx="5715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6b68e47b6e_0_2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75" y="6198150"/>
            <a:ext cx="5715000" cy="328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6b68e47b6e_0_210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1275" y="5916925"/>
            <a:ext cx="6112124" cy="356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c22552ab37_0_75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c22552ab37_0_75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Chile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64" name="Google Shape;364;g3c22552ab37_0_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625" y="2407248"/>
            <a:ext cx="11270450" cy="75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c22552ab37_0_138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c22552ab37_0_138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Chile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71" name="Google Shape;371;g3c22552ab37_0_138" title="image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875" y="1604252"/>
            <a:ext cx="7359501" cy="83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3c22552ab37_0_9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625" y="2407248"/>
            <a:ext cx="11270450" cy="75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c22552ab37_0_95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c22552ab37_0_95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Kongói Népi Demokratikus Köztársaság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c22552ab37_0_115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c22552ab37_0_115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Kongói Népi Demokratikus Köztársaság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85" name="Google Shape;385;g3c22552ab37_0_115" title="image (1)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25" y="2407250"/>
            <a:ext cx="7753247" cy="75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c22552ab37_0_145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c22552ab37_0_145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Magyarország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92" name="Google Shape;392;g3c22552ab37_0_1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150" y="2293401"/>
            <a:ext cx="11287001" cy="75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bfcb9286ca_0_6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bfcb9286ca_0_6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Magyarország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99" name="Google Shape;399;g3bfcb9286ca_0_6" title="image (2)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137" y="2293400"/>
            <a:ext cx="7764638" cy="756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b68e47b6e_0_11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36b68e47b6e_0_11"/>
          <p:cNvSpPr txBox="1"/>
          <p:nvPr/>
        </p:nvSpPr>
        <p:spPr>
          <a:xfrm>
            <a:off x="949350" y="1142350"/>
            <a:ext cx="14256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Szélességi és hosszúsági fokok</a:t>
            </a:r>
            <a:endParaRPr sz="72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33" name="Google Shape;133;g36b68e47b6e_0_11" descr="A képen diagram, térkép látható&#10;&#10;Előfordulhat, hogy az AI által létrehozott tartalom helytelen.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626" y="2250550"/>
            <a:ext cx="13706750" cy="63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c22552ab37_0_107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3c22552ab37_0_107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>
                <a:latin typeface="Raleway SemiBold"/>
                <a:ea typeface="Raleway SemiBold"/>
                <a:cs typeface="Raleway SemiBold"/>
                <a:sym typeface="Raleway SemiBold"/>
              </a:rPr>
              <a:t>Magyarország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06" name="Google Shape;406;g3c22552ab37_0_107" title="image (3)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525" y="2275550"/>
            <a:ext cx="1282065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b68e47b6e_0_58"/>
          <p:cNvSpPr txBox="1"/>
          <p:nvPr/>
        </p:nvSpPr>
        <p:spPr>
          <a:xfrm>
            <a:off x="1063500" y="4527750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Hogyan kész</a:t>
            </a:r>
            <a:r>
              <a:rPr lang="en-US" sz="8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ül a </a:t>
            </a:r>
            <a:r>
              <a:rPr lang="en-US" sz="80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térkép?</a:t>
            </a:r>
            <a:endParaRPr sz="80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22552ab37_0_6"/>
          <p:cNvSpPr txBox="1"/>
          <p:nvPr/>
        </p:nvSpPr>
        <p:spPr>
          <a:xfrm>
            <a:off x="1028700" y="1095375"/>
            <a:ext cx="17091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Hogyan lehet a Föld felszínét a síkra levetíteni?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4" name="Google Shape;144;g3c22552ab37_0_6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c22552ab37_0_6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3c22552ab37_0_6" title="vetitesek_upscaled_feher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357" y="2156600"/>
            <a:ext cx="9535296" cy="796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b68e47b6e_0_87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Mercator-vetület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2" name="Google Shape;152;g36b68e47b6e_0_87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6b68e47b6e_0_87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36b68e47b6e_0_87" descr="Mercator projection | Definition, Uses, &amp; Limitations | Britannica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325" y="2249550"/>
            <a:ext cx="12093349" cy="72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b68e47b6e_0_96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Mercator-vetület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0" name="Google Shape;160;g36b68e47b6e_0_96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6b68e47b6e_0_96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g36b68e47b6e_0_9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847" y="2156600"/>
            <a:ext cx="13188301" cy="75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b9c57ad225_0_28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8" name="Google Shape;168;g3b9c57ad225_0_28"/>
          <p:cNvSpPr/>
          <p:nvPr/>
        </p:nvSpPr>
        <p:spPr>
          <a:xfrm>
            <a:off x="1928222" y="8489134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b9c57ad225_0_28"/>
          <p:cNvSpPr/>
          <p:nvPr/>
        </p:nvSpPr>
        <p:spPr>
          <a:xfrm>
            <a:off x="-2869198" y="1142343"/>
            <a:ext cx="3650839" cy="1014257"/>
          </a:xfrm>
          <a:custGeom>
            <a:avLst/>
            <a:gdLst/>
            <a:ahLst/>
            <a:cxnLst/>
            <a:rect l="l" t="t" r="r" b="b"/>
            <a:pathLst>
              <a:path w="386639" h="107414" extrusionOk="0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3A9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3b9c57ad225_0_2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6175" y="2256875"/>
            <a:ext cx="11623549" cy="69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b9c57ad225_0_28"/>
          <p:cNvSpPr txBox="1"/>
          <p:nvPr/>
        </p:nvSpPr>
        <p:spPr>
          <a:xfrm>
            <a:off x="1028700" y="1095375"/>
            <a:ext cx="1565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Mercator-vetület</a:t>
            </a:r>
            <a:endParaRPr sz="6000" b="0" i="0" u="none" strike="noStrike" cap="non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72" name="Google Shape;172;g3b9c57ad225_0_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7450" y="6914325"/>
            <a:ext cx="3114675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Microsoft Office PowerPoint</Application>
  <PresentationFormat>Egyéni</PresentationFormat>
  <Paragraphs>47</Paragraphs>
  <Slides>40</Slides>
  <Notes>40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6" baseType="lpstr">
      <vt:lpstr>Arial</vt:lpstr>
      <vt:lpstr>Calibri</vt:lpstr>
      <vt:lpstr>Raleway</vt:lpstr>
      <vt:lpstr>Palatino Linotype</vt:lpstr>
      <vt:lpstr>Raleway SemiBold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O365 felhasználó</cp:lastModifiedBy>
  <cp:revision>2</cp:revision>
  <dcterms:created xsi:type="dcterms:W3CDTF">2006-08-16T00:00:00Z</dcterms:created>
  <dcterms:modified xsi:type="dcterms:W3CDTF">2026-04-08T08:38:02Z</dcterms:modified>
</cp:coreProperties>
</file>