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10287000" cx="18288000"/>
  <p:notesSz cx="6858000" cy="9144000"/>
  <p:embeddedFontLst>
    <p:embeddedFont>
      <p:font typeface="Raleway"/>
      <p:regular r:id="rId28"/>
      <p:bold r:id="rId29"/>
      <p:italic r:id="rId30"/>
      <p:boldItalic r:id="rId31"/>
    </p:embeddedFont>
    <p:embeddedFont>
      <p:font typeface="Raleway SemiBold"/>
      <p:regular r:id="rId32"/>
      <p:bold r:id="rId33"/>
      <p:italic r:id="rId34"/>
      <p:boldItalic r:id="rId35"/>
    </p:embeddedFont>
    <p:embeddedFont>
      <p:font typeface="Palatino Linotype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0" roundtripDataSignature="AMtx7mhwrgWZOpbPbD40ERbHOS4xAibE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aleway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boldItalic.fntdata"/><Relationship Id="rId30" Type="http://schemas.openxmlformats.org/officeDocument/2006/relationships/font" Target="fonts/Raleway-italic.fntdata"/><Relationship Id="rId11" Type="http://schemas.openxmlformats.org/officeDocument/2006/relationships/slide" Target="slides/slide6.xml"/><Relationship Id="rId33" Type="http://schemas.openxmlformats.org/officeDocument/2006/relationships/font" Target="fonts/RalewaySemiBold-bold.fntdata"/><Relationship Id="rId10" Type="http://schemas.openxmlformats.org/officeDocument/2006/relationships/slide" Target="slides/slide5.xml"/><Relationship Id="rId32" Type="http://schemas.openxmlformats.org/officeDocument/2006/relationships/font" Target="fonts/RalewaySemiBold-regular.fntdata"/><Relationship Id="rId13" Type="http://schemas.openxmlformats.org/officeDocument/2006/relationships/slide" Target="slides/slide8.xml"/><Relationship Id="rId35" Type="http://schemas.openxmlformats.org/officeDocument/2006/relationships/font" Target="fonts/RalewaySemiBold-boldItalic.fntdata"/><Relationship Id="rId12" Type="http://schemas.openxmlformats.org/officeDocument/2006/relationships/slide" Target="slides/slide7.xml"/><Relationship Id="rId34" Type="http://schemas.openxmlformats.org/officeDocument/2006/relationships/font" Target="fonts/RalewaySemiBold-italic.fntdata"/><Relationship Id="rId15" Type="http://schemas.openxmlformats.org/officeDocument/2006/relationships/slide" Target="slides/slide10.xml"/><Relationship Id="rId37" Type="http://schemas.openxmlformats.org/officeDocument/2006/relationships/font" Target="fonts/PalatinoLinotype-bold.fntdata"/><Relationship Id="rId14" Type="http://schemas.openxmlformats.org/officeDocument/2006/relationships/slide" Target="slides/slide9.xml"/><Relationship Id="rId36" Type="http://schemas.openxmlformats.org/officeDocument/2006/relationships/font" Target="fonts/PalatinoLinotype-regular.fntdata"/><Relationship Id="rId17" Type="http://schemas.openxmlformats.org/officeDocument/2006/relationships/slide" Target="slides/slide12.xml"/><Relationship Id="rId39" Type="http://schemas.openxmlformats.org/officeDocument/2006/relationships/font" Target="fonts/PalatinoLinotype-boldItalic.fntdata"/><Relationship Id="rId16" Type="http://schemas.openxmlformats.org/officeDocument/2006/relationships/slide" Target="slides/slide11.xml"/><Relationship Id="rId38" Type="http://schemas.openxmlformats.org/officeDocument/2006/relationships/font" Target="fonts/PalatinoLinotype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841e64c8c7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7" name="Google Shape;247;g3841e64c8c7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7e6be67be7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37e6be67be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84384256b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1" name="Google Shape;271;g384384256be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6cf842e9b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6" name="Google Shape;276;g36cf842e9bb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7e6be67be7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1" name="Google Shape;281;g37e6be67be7_0_1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7e6be67be7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6" name="Google Shape;296;g37e6be67be7_0_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7e6be67be7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8" name="Google Shape;308;g37e6be67be7_0_1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6cf842e9b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3" name="Google Shape;313;g36cf842e9bb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6cf842e9b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6" name="Google Shape;326;g36cf842e9bb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7da753128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8" name="Google Shape;348;g37da7531282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7cb27e011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4" name="Google Shape;114;g37cb27e0117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6cf842e9b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0" name="Google Shape;360;g36cf842e9bb_0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84384256b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7" name="Google Shape;377;g384384256be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84384256be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1" name="Google Shape;401;g384384256be_0_1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7cb27e0117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g37cb27e0117_0_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7e6be67be7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g37e6be67be7_0_1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cb0f10bb1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g3cb0f10bb16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847b3e87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4" name="Google Shape;194;g3847b3e873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7e6be67be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9" name="Google Shape;199;g37e6be67be7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48e607e3d0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g348e607e3d0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7e6be67be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3" name="Google Shape;233;g37e6be67be7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37.png"/><Relationship Id="rId5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3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25.png"/><Relationship Id="rId13" Type="http://schemas.openxmlformats.org/officeDocument/2006/relationships/image" Target="../media/image16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6.png"/><Relationship Id="rId15" Type="http://schemas.openxmlformats.org/officeDocument/2006/relationships/image" Target="../media/image31.png"/><Relationship Id="rId14" Type="http://schemas.openxmlformats.org/officeDocument/2006/relationships/image" Target="../media/image28.png"/><Relationship Id="rId17" Type="http://schemas.openxmlformats.org/officeDocument/2006/relationships/image" Target="../media/image24.png"/><Relationship Id="rId16" Type="http://schemas.openxmlformats.org/officeDocument/2006/relationships/image" Target="../media/image29.png"/><Relationship Id="rId5" Type="http://schemas.openxmlformats.org/officeDocument/2006/relationships/image" Target="../media/image32.png"/><Relationship Id="rId19" Type="http://schemas.openxmlformats.org/officeDocument/2006/relationships/image" Target="../media/image30.png"/><Relationship Id="rId6" Type="http://schemas.openxmlformats.org/officeDocument/2006/relationships/image" Target="../media/image19.png"/><Relationship Id="rId18" Type="http://schemas.openxmlformats.org/officeDocument/2006/relationships/image" Target="../media/image23.png"/><Relationship Id="rId7" Type="http://schemas.openxmlformats.org/officeDocument/2006/relationships/image" Target="../media/image17.png"/><Relationship Id="rId8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20"/>
          <p:cNvGrpSpPr/>
          <p:nvPr/>
        </p:nvGrpSpPr>
        <p:grpSpPr>
          <a:xfrm>
            <a:off x="-1660551" y="-1166568"/>
            <a:ext cx="5143784" cy="5424652"/>
            <a:chOff x="0" y="-38100"/>
            <a:chExt cx="544800" cy="574554"/>
          </a:xfrm>
        </p:grpSpPr>
        <p:sp>
          <p:nvSpPr>
            <p:cNvPr id="85" name="Google Shape;85;p20"/>
            <p:cNvSpPr/>
            <p:nvPr/>
          </p:nvSpPr>
          <p:spPr>
            <a:xfrm>
              <a:off x="0" y="0"/>
              <a:ext cx="544751" cy="536454"/>
            </a:xfrm>
            <a:custGeom>
              <a:rect b="b" l="l" r="r" t="t"/>
              <a:pathLst>
                <a:path extrusionOk="0" h="536454" w="544751">
                  <a:moveTo>
                    <a:pt x="37631" y="0"/>
                  </a:moveTo>
                  <a:lnTo>
                    <a:pt x="507120" y="0"/>
                  </a:lnTo>
                  <a:cubicBezTo>
                    <a:pt x="527903" y="0"/>
                    <a:pt x="544751" y="16848"/>
                    <a:pt x="544751" y="37631"/>
                  </a:cubicBezTo>
                  <a:lnTo>
                    <a:pt x="544751" y="498823"/>
                  </a:lnTo>
                  <a:cubicBezTo>
                    <a:pt x="544751" y="519606"/>
                    <a:pt x="527903" y="536454"/>
                    <a:pt x="507120" y="536454"/>
                  </a:cubicBezTo>
                  <a:lnTo>
                    <a:pt x="37631" y="536454"/>
                  </a:lnTo>
                  <a:cubicBezTo>
                    <a:pt x="16848" y="536454"/>
                    <a:pt x="0" y="519606"/>
                    <a:pt x="0" y="498823"/>
                  </a:cubicBezTo>
                  <a:lnTo>
                    <a:pt x="0" y="37631"/>
                  </a:lnTo>
                  <a:cubicBezTo>
                    <a:pt x="0" y="16848"/>
                    <a:pt x="16848" y="0"/>
                    <a:pt x="37631" y="0"/>
                  </a:cubicBezTo>
                  <a:close/>
                </a:path>
              </a:pathLst>
            </a:custGeom>
            <a:solidFill>
              <a:srgbClr val="FF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0"/>
            <p:cNvSpPr txBox="1"/>
            <p:nvPr/>
          </p:nvSpPr>
          <p:spPr>
            <a:xfrm>
              <a:off x="0" y="-38100"/>
              <a:ext cx="544800" cy="57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20"/>
          <p:cNvSpPr/>
          <p:nvPr/>
        </p:nvSpPr>
        <p:spPr>
          <a:xfrm>
            <a:off x="-2859052" y="6606464"/>
            <a:ext cx="3650491" cy="1014160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CED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" name="Google Shape;88;p20"/>
          <p:cNvGrpSpPr/>
          <p:nvPr/>
        </p:nvGrpSpPr>
        <p:grpSpPr>
          <a:xfrm>
            <a:off x="13490099" y="4401205"/>
            <a:ext cx="5143306" cy="5424685"/>
            <a:chOff x="0" y="-38100"/>
            <a:chExt cx="544751" cy="574554"/>
          </a:xfrm>
        </p:grpSpPr>
        <p:sp>
          <p:nvSpPr>
            <p:cNvPr id="89" name="Google Shape;89;p20"/>
            <p:cNvSpPr/>
            <p:nvPr/>
          </p:nvSpPr>
          <p:spPr>
            <a:xfrm>
              <a:off x="0" y="0"/>
              <a:ext cx="544751" cy="536454"/>
            </a:xfrm>
            <a:custGeom>
              <a:rect b="b" l="l" r="r" t="t"/>
              <a:pathLst>
                <a:path extrusionOk="0" h="536454" w="544751">
                  <a:moveTo>
                    <a:pt x="37631" y="0"/>
                  </a:moveTo>
                  <a:lnTo>
                    <a:pt x="507120" y="0"/>
                  </a:lnTo>
                  <a:cubicBezTo>
                    <a:pt x="527903" y="0"/>
                    <a:pt x="544751" y="16848"/>
                    <a:pt x="544751" y="37631"/>
                  </a:cubicBezTo>
                  <a:lnTo>
                    <a:pt x="544751" y="498823"/>
                  </a:lnTo>
                  <a:cubicBezTo>
                    <a:pt x="544751" y="519606"/>
                    <a:pt x="527903" y="536454"/>
                    <a:pt x="507120" y="536454"/>
                  </a:cubicBezTo>
                  <a:lnTo>
                    <a:pt x="37631" y="536454"/>
                  </a:lnTo>
                  <a:cubicBezTo>
                    <a:pt x="16848" y="536454"/>
                    <a:pt x="0" y="519606"/>
                    <a:pt x="0" y="498823"/>
                  </a:cubicBezTo>
                  <a:lnTo>
                    <a:pt x="0" y="37631"/>
                  </a:lnTo>
                  <a:cubicBezTo>
                    <a:pt x="0" y="16848"/>
                    <a:pt x="16848" y="0"/>
                    <a:pt x="37631" y="0"/>
                  </a:cubicBezTo>
                  <a:close/>
                </a:path>
              </a:pathLst>
            </a:custGeom>
            <a:solidFill>
              <a:srgbClr val="FFB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0"/>
            <p:cNvSpPr txBox="1"/>
            <p:nvPr/>
          </p:nvSpPr>
          <p:spPr>
            <a:xfrm>
              <a:off x="0" y="-38100"/>
              <a:ext cx="544751" cy="574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20"/>
          <p:cNvGrpSpPr/>
          <p:nvPr/>
        </p:nvGrpSpPr>
        <p:grpSpPr>
          <a:xfrm>
            <a:off x="9554121" y="-1166583"/>
            <a:ext cx="5143306" cy="4986535"/>
            <a:chOff x="0" y="-38100"/>
            <a:chExt cx="544751" cy="528147"/>
          </a:xfrm>
        </p:grpSpPr>
        <p:sp>
          <p:nvSpPr>
            <p:cNvPr id="92" name="Google Shape;92;p20"/>
            <p:cNvSpPr/>
            <p:nvPr/>
          </p:nvSpPr>
          <p:spPr>
            <a:xfrm>
              <a:off x="0" y="0"/>
              <a:ext cx="544751" cy="490047"/>
            </a:xfrm>
            <a:custGeom>
              <a:rect b="b" l="l" r="r" t="t"/>
              <a:pathLst>
                <a:path extrusionOk="0" h="490047" w="544751">
                  <a:moveTo>
                    <a:pt x="37631" y="0"/>
                  </a:moveTo>
                  <a:lnTo>
                    <a:pt x="507120" y="0"/>
                  </a:lnTo>
                  <a:cubicBezTo>
                    <a:pt x="527903" y="0"/>
                    <a:pt x="544751" y="16848"/>
                    <a:pt x="544751" y="37631"/>
                  </a:cubicBezTo>
                  <a:lnTo>
                    <a:pt x="544751" y="452416"/>
                  </a:lnTo>
                  <a:cubicBezTo>
                    <a:pt x="544751" y="473199"/>
                    <a:pt x="527903" y="490047"/>
                    <a:pt x="507120" y="490047"/>
                  </a:cubicBezTo>
                  <a:lnTo>
                    <a:pt x="37631" y="490047"/>
                  </a:lnTo>
                  <a:cubicBezTo>
                    <a:pt x="16848" y="490047"/>
                    <a:pt x="0" y="473199"/>
                    <a:pt x="0" y="452416"/>
                  </a:cubicBezTo>
                  <a:lnTo>
                    <a:pt x="0" y="37631"/>
                  </a:lnTo>
                  <a:cubicBezTo>
                    <a:pt x="0" y="16848"/>
                    <a:pt x="16848" y="0"/>
                    <a:pt x="37631" y="0"/>
                  </a:cubicBezTo>
                  <a:close/>
                </a:path>
              </a:pathLst>
            </a:custGeom>
            <a:solidFill>
              <a:srgbClr val="5286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0"/>
            <p:cNvSpPr txBox="1"/>
            <p:nvPr/>
          </p:nvSpPr>
          <p:spPr>
            <a:xfrm>
              <a:off x="0" y="-38100"/>
              <a:ext cx="544751" cy="5281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20"/>
          <p:cNvGrpSpPr/>
          <p:nvPr/>
        </p:nvGrpSpPr>
        <p:grpSpPr>
          <a:xfrm>
            <a:off x="1028700" y="668975"/>
            <a:ext cx="16018354" cy="8589354"/>
            <a:chOff x="0" y="-38100"/>
            <a:chExt cx="1719058" cy="909735"/>
          </a:xfrm>
        </p:grpSpPr>
        <p:sp>
          <p:nvSpPr>
            <p:cNvPr id="95" name="Google Shape;95;p20"/>
            <p:cNvSpPr/>
            <p:nvPr/>
          </p:nvSpPr>
          <p:spPr>
            <a:xfrm>
              <a:off x="0" y="0"/>
              <a:ext cx="1719058" cy="871635"/>
            </a:xfrm>
            <a:custGeom>
              <a:rect b="b" l="l" r="r" t="t"/>
              <a:pathLst>
                <a:path extrusionOk="0" h="871635" w="1719058">
                  <a:moveTo>
                    <a:pt x="11925" y="0"/>
                  </a:moveTo>
                  <a:lnTo>
                    <a:pt x="1707134" y="0"/>
                  </a:lnTo>
                  <a:cubicBezTo>
                    <a:pt x="1710296" y="0"/>
                    <a:pt x="1713329" y="1256"/>
                    <a:pt x="1715566" y="3493"/>
                  </a:cubicBezTo>
                  <a:cubicBezTo>
                    <a:pt x="1717802" y="5729"/>
                    <a:pt x="1719058" y="8762"/>
                    <a:pt x="1719058" y="11925"/>
                  </a:cubicBezTo>
                  <a:lnTo>
                    <a:pt x="1719058" y="859710"/>
                  </a:lnTo>
                  <a:cubicBezTo>
                    <a:pt x="1719058" y="866296"/>
                    <a:pt x="1713719" y="871635"/>
                    <a:pt x="1707134" y="871635"/>
                  </a:cubicBezTo>
                  <a:lnTo>
                    <a:pt x="11925" y="871635"/>
                  </a:lnTo>
                  <a:cubicBezTo>
                    <a:pt x="5339" y="871635"/>
                    <a:pt x="0" y="866296"/>
                    <a:pt x="0" y="859710"/>
                  </a:cubicBezTo>
                  <a:lnTo>
                    <a:pt x="0" y="11925"/>
                  </a:lnTo>
                  <a:cubicBezTo>
                    <a:pt x="0" y="5339"/>
                    <a:pt x="5339" y="0"/>
                    <a:pt x="11925" y="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0"/>
            <p:cNvSpPr txBox="1"/>
            <p:nvPr/>
          </p:nvSpPr>
          <p:spPr>
            <a:xfrm>
              <a:off x="0" y="-38100"/>
              <a:ext cx="1719058" cy="9097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p20"/>
          <p:cNvSpPr txBox="1"/>
          <p:nvPr/>
        </p:nvSpPr>
        <p:spPr>
          <a:xfrm>
            <a:off x="2619152" y="3518250"/>
            <a:ext cx="13049700" cy="32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lang="en-US" sz="9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Kódok a hétköznapokban</a:t>
            </a:r>
            <a:endParaRPr b="0" i="0" sz="96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98" name="Google Shape;98;p20"/>
          <p:cNvGrpSpPr/>
          <p:nvPr/>
        </p:nvGrpSpPr>
        <p:grpSpPr>
          <a:xfrm>
            <a:off x="440752" y="8073488"/>
            <a:ext cx="2526524" cy="2574033"/>
            <a:chOff x="0" y="-38100"/>
            <a:chExt cx="267596" cy="272628"/>
          </a:xfrm>
        </p:grpSpPr>
        <p:sp>
          <p:nvSpPr>
            <p:cNvPr id="99" name="Google Shape;99;p20"/>
            <p:cNvSpPr/>
            <p:nvPr/>
          </p:nvSpPr>
          <p:spPr>
            <a:xfrm>
              <a:off x="0" y="0"/>
              <a:ext cx="267596" cy="234528"/>
            </a:xfrm>
            <a:custGeom>
              <a:rect b="b" l="l" r="r" t="t"/>
              <a:pathLst>
                <a:path extrusionOk="0" h="234528" w="267596">
                  <a:moveTo>
                    <a:pt x="76606" y="0"/>
                  </a:moveTo>
                  <a:lnTo>
                    <a:pt x="190990" y="0"/>
                  </a:lnTo>
                  <a:cubicBezTo>
                    <a:pt x="233298" y="0"/>
                    <a:pt x="267596" y="34298"/>
                    <a:pt x="267596" y="76606"/>
                  </a:cubicBezTo>
                  <a:lnTo>
                    <a:pt x="267596" y="157921"/>
                  </a:lnTo>
                  <a:cubicBezTo>
                    <a:pt x="267596" y="178239"/>
                    <a:pt x="259525" y="197724"/>
                    <a:pt x="245158" y="212090"/>
                  </a:cubicBezTo>
                  <a:cubicBezTo>
                    <a:pt x="230792" y="226457"/>
                    <a:pt x="211307" y="234528"/>
                    <a:pt x="190990" y="234528"/>
                  </a:cubicBezTo>
                  <a:lnTo>
                    <a:pt x="76606" y="234528"/>
                  </a:lnTo>
                  <a:cubicBezTo>
                    <a:pt x="34298" y="234528"/>
                    <a:pt x="0" y="200230"/>
                    <a:pt x="0" y="157921"/>
                  </a:cubicBezTo>
                  <a:lnTo>
                    <a:pt x="0" y="76606"/>
                  </a:lnTo>
                  <a:cubicBezTo>
                    <a:pt x="0" y="56289"/>
                    <a:pt x="8071" y="36804"/>
                    <a:pt x="22438" y="22438"/>
                  </a:cubicBezTo>
                  <a:cubicBezTo>
                    <a:pt x="36804" y="8071"/>
                    <a:pt x="56289" y="0"/>
                    <a:pt x="76606" y="0"/>
                  </a:cubicBezTo>
                  <a:close/>
                </a:path>
              </a:pathLst>
            </a:custGeom>
            <a:solidFill>
              <a:srgbClr val="5286D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0"/>
            <p:cNvSpPr txBox="1"/>
            <p:nvPr/>
          </p:nvSpPr>
          <p:spPr>
            <a:xfrm>
              <a:off x="0" y="-38100"/>
              <a:ext cx="267596" cy="2726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20"/>
          <p:cNvGrpSpPr/>
          <p:nvPr/>
        </p:nvGrpSpPr>
        <p:grpSpPr>
          <a:xfrm>
            <a:off x="1310468" y="1323697"/>
            <a:ext cx="213301" cy="213301"/>
            <a:chOff x="0" y="0"/>
            <a:chExt cx="812800" cy="812800"/>
          </a:xfrm>
        </p:grpSpPr>
        <p:sp>
          <p:nvSpPr>
            <p:cNvPr id="102" name="Google Shape;102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20"/>
          <p:cNvSpPr/>
          <p:nvPr/>
        </p:nvSpPr>
        <p:spPr>
          <a:xfrm>
            <a:off x="15668823" y="2210264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CED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20"/>
          <p:cNvGrpSpPr/>
          <p:nvPr/>
        </p:nvGrpSpPr>
        <p:grpSpPr>
          <a:xfrm>
            <a:off x="16296297" y="2610759"/>
            <a:ext cx="213301" cy="213301"/>
            <a:chOff x="0" y="0"/>
            <a:chExt cx="812800" cy="812800"/>
          </a:xfrm>
        </p:grpSpPr>
        <p:sp>
          <p:nvSpPr>
            <p:cNvPr id="106" name="Google Shape;106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20"/>
          <p:cNvGrpSpPr/>
          <p:nvPr/>
        </p:nvGrpSpPr>
        <p:grpSpPr>
          <a:xfrm>
            <a:off x="675297" y="8656653"/>
            <a:ext cx="213301" cy="213301"/>
            <a:chOff x="0" y="0"/>
            <a:chExt cx="812800" cy="812800"/>
          </a:xfrm>
        </p:grpSpPr>
        <p:sp>
          <p:nvSpPr>
            <p:cNvPr id="109" name="Google Shape;109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1" name="Google Shape;111;p20" title="vegleges_1.png"/>
          <p:cNvPicPr preferRelativeResize="0"/>
          <p:nvPr/>
        </p:nvPicPr>
        <p:blipFill rotWithShape="1">
          <a:blip r:embed="rId3">
            <a:alphaModFix/>
          </a:blip>
          <a:srcRect b="0" l="-5988" r="0" t="2229"/>
          <a:stretch/>
        </p:blipFill>
        <p:spPr>
          <a:xfrm>
            <a:off x="13927003" y="6267919"/>
            <a:ext cx="4735299" cy="47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841e64c8c7_0_47"/>
          <p:cNvSpPr txBox="1"/>
          <p:nvPr/>
        </p:nvSpPr>
        <p:spPr>
          <a:xfrm>
            <a:off x="-30154500" y="2380775"/>
            <a:ext cx="173931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Vonalkód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0" name="Google Shape;250;g3841e64c8c7_0_47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5286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" name="Google Shape;251;g3841e64c8c7_0_47"/>
          <p:cNvGrpSpPr/>
          <p:nvPr/>
        </p:nvGrpSpPr>
        <p:grpSpPr>
          <a:xfrm>
            <a:off x="1509333" y="2725013"/>
            <a:ext cx="287000" cy="287000"/>
            <a:chOff x="0" y="0"/>
            <a:chExt cx="812800" cy="812800"/>
          </a:xfrm>
        </p:grpSpPr>
        <p:sp>
          <p:nvSpPr>
            <p:cNvPr id="252" name="Google Shape;252;g3841e64c8c7_0_4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g3841e64c8c7_0_47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" name="Google Shape;254;g3841e64c8c7_0_47"/>
          <p:cNvSpPr txBox="1"/>
          <p:nvPr/>
        </p:nvSpPr>
        <p:spPr>
          <a:xfrm>
            <a:off x="10794525" y="6205525"/>
            <a:ext cx="463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2860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5" name="Google Shape;255;g3841e64c8c7_0_47"/>
          <p:cNvSpPr txBox="1"/>
          <p:nvPr/>
        </p:nvSpPr>
        <p:spPr>
          <a:xfrm>
            <a:off x="1308300" y="2085000"/>
            <a:ext cx="8357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56" name="Google Shape;256;g3841e64c8c7_0_47"/>
          <p:cNvSpPr txBox="1"/>
          <p:nvPr/>
        </p:nvSpPr>
        <p:spPr>
          <a:xfrm>
            <a:off x="953350" y="1142350"/>
            <a:ext cx="1739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  <a:t>Találd meg a hiányzó részt!</a:t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7" name="Google Shape;257;g3841e64c8c7_0_47"/>
          <p:cNvSpPr txBox="1"/>
          <p:nvPr/>
        </p:nvSpPr>
        <p:spPr>
          <a:xfrm>
            <a:off x="1186150" y="2725025"/>
            <a:ext cx="15337500" cy="2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AutoNum type="arabicPeriod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összeadjuk a páratlan helyen álló számjegyeket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AutoNum type="arabicPeriod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 összeget 3-mal szorozzuk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AutoNum type="arabicPeriod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hozzáadjuk a páros helyen álló számjegyek összegét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AutoNum type="arabicPeriod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 ellenőrzőszám az összeget 10-zel osztható</a:t>
            </a: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ra egészíti ki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g3841e64c8c7_0_47"/>
          <p:cNvSpPr txBox="1"/>
          <p:nvPr/>
        </p:nvSpPr>
        <p:spPr>
          <a:xfrm>
            <a:off x="13025050" y="1562400"/>
            <a:ext cx="4767300" cy="79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Kódok a vonalkód bal oldalán: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→ 0001101</a:t>
            </a:r>
            <a:endParaRPr b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→ 0011001</a:t>
            </a:r>
            <a:endParaRPr b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→ 0010011</a:t>
            </a:r>
            <a:endParaRPr b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→ 0111101</a:t>
            </a:r>
            <a:endParaRPr b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→ 0100011</a:t>
            </a:r>
            <a:endParaRPr b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→ 0110001</a:t>
            </a:r>
            <a:endParaRPr b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 → 0101111</a:t>
            </a:r>
            <a:endParaRPr b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 → 0111011</a:t>
            </a:r>
            <a:endParaRPr b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 → 0110111</a:t>
            </a:r>
            <a:endParaRPr b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833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 → 0001011</a:t>
            </a:r>
            <a:endParaRPr b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9" name="Google Shape;259;g3841e64c8c7_0_47"/>
          <p:cNvSpPr/>
          <p:nvPr/>
        </p:nvSpPr>
        <p:spPr>
          <a:xfrm>
            <a:off x="2946463" y="8840975"/>
            <a:ext cx="6267418" cy="1108244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https://bit.ly/42eMXkp</a:t>
            </a:r>
            <a:endParaRPr b="1" sz="31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0" name="Google Shape;260;g3841e64c8c7_0_47" title="qr-cod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0175" y="5522901"/>
            <a:ext cx="3000000" cy="30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7e6be67be7_0_67"/>
          <p:cNvSpPr txBox="1"/>
          <p:nvPr/>
        </p:nvSpPr>
        <p:spPr>
          <a:xfrm>
            <a:off x="1028700" y="1095375"/>
            <a:ext cx="173931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Be tudod olvasni? 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266" name="Google Shape;266;g37e6be67be7_0_67"/>
          <p:cNvGrpSpPr/>
          <p:nvPr/>
        </p:nvGrpSpPr>
        <p:grpSpPr>
          <a:xfrm>
            <a:off x="4191250" y="3429000"/>
            <a:ext cx="9762176" cy="5125150"/>
            <a:chOff x="4181500" y="3429000"/>
            <a:chExt cx="9762176" cy="5125150"/>
          </a:xfrm>
        </p:grpSpPr>
        <p:pic>
          <p:nvPicPr>
            <p:cNvPr id="267" name="Google Shape;267;g37e6be67be7_0_6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181500" y="3429000"/>
              <a:ext cx="9762176" cy="512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g37e6be67be7_0_67" title="timetosay_qr.jp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55125" y="4102700"/>
              <a:ext cx="3777751" cy="37777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3A3A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84384256be_0_10"/>
          <p:cNvSpPr txBox="1"/>
          <p:nvPr/>
        </p:nvSpPr>
        <p:spPr>
          <a:xfrm>
            <a:off x="1063500" y="4835225"/>
            <a:ext cx="16161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Vége</a:t>
            </a:r>
            <a:endParaRPr b="0" i="0" sz="8000" u="none" cap="none" strike="noStrik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3A3A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6cf842e9bb_0_2"/>
          <p:cNvSpPr txBox="1"/>
          <p:nvPr/>
        </p:nvSpPr>
        <p:spPr>
          <a:xfrm>
            <a:off x="1063500" y="4835225"/>
            <a:ext cx="16161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QR kódok</a:t>
            </a:r>
            <a:endParaRPr b="0" i="0" sz="8000" u="none" cap="none" strike="noStrik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7e6be67be7_0_113"/>
          <p:cNvSpPr txBox="1"/>
          <p:nvPr/>
        </p:nvSpPr>
        <p:spPr>
          <a:xfrm>
            <a:off x="1028700" y="1095375"/>
            <a:ext cx="173931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QR kódok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4" name="Google Shape;284;g37e6be67be7_0_113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5" name="Google Shape;285;g37e6be67be7_0_113"/>
          <p:cNvGrpSpPr/>
          <p:nvPr/>
        </p:nvGrpSpPr>
        <p:grpSpPr>
          <a:xfrm>
            <a:off x="1509333" y="2725013"/>
            <a:ext cx="287000" cy="287000"/>
            <a:chOff x="0" y="0"/>
            <a:chExt cx="812800" cy="812800"/>
          </a:xfrm>
        </p:grpSpPr>
        <p:sp>
          <p:nvSpPr>
            <p:cNvPr id="286" name="Google Shape;286;g37e6be67be7_0_11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37e6be67be7_0_113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8" name="Google Shape;288;g37e6be67be7_0_113"/>
          <p:cNvSpPr txBox="1"/>
          <p:nvPr/>
        </p:nvSpPr>
        <p:spPr>
          <a:xfrm>
            <a:off x="10794525" y="6205525"/>
            <a:ext cx="463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2860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9" name="Google Shape;289;g37e6be67be7_0_113"/>
          <p:cNvSpPr txBox="1"/>
          <p:nvPr/>
        </p:nvSpPr>
        <p:spPr>
          <a:xfrm>
            <a:off x="1308300" y="2085000"/>
            <a:ext cx="8357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90" name="Google Shape;290;g37e6be67be7_0_113"/>
          <p:cNvSpPr txBox="1"/>
          <p:nvPr/>
        </p:nvSpPr>
        <p:spPr>
          <a:xfrm>
            <a:off x="1233550" y="2725025"/>
            <a:ext cx="14414700" cy="4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2D vonalkód - több információ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SzPts val="3600"/>
              <a:buFont typeface="Times New Roman"/>
              <a:buChar char="❏"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kergemarha-kór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első QR kód: 1994</a:t>
            </a: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Denso Wave - Masahiro Hara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ingyen elérhető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❏"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Go</a:t>
            </a: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táblajáték ihlette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kettes számrendszerbeli számok konvertálódnak karakterekre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1" name="Google Shape;291;g37e6be67be7_0_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11025" y="563125"/>
            <a:ext cx="5905500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7e6be67be7_0_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8300" y="8009395"/>
            <a:ext cx="2841052" cy="189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37e6be67be7_0_113" title="qr-code (1)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32102" y="7001525"/>
            <a:ext cx="2980674" cy="2980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7e6be67be7_0_51"/>
          <p:cNvSpPr txBox="1"/>
          <p:nvPr/>
        </p:nvSpPr>
        <p:spPr>
          <a:xfrm>
            <a:off x="1028700" y="1095375"/>
            <a:ext cx="173931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QR kód részei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9" name="Google Shape;299;g37e6be67be7_0_51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F6B2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0" name="Google Shape;300;g37e6be67be7_0_51"/>
          <p:cNvGrpSpPr/>
          <p:nvPr/>
        </p:nvGrpSpPr>
        <p:grpSpPr>
          <a:xfrm>
            <a:off x="1509333" y="2725013"/>
            <a:ext cx="287000" cy="287000"/>
            <a:chOff x="0" y="0"/>
            <a:chExt cx="812800" cy="812800"/>
          </a:xfrm>
        </p:grpSpPr>
        <p:sp>
          <p:nvSpPr>
            <p:cNvPr id="301" name="Google Shape;301;g37e6be67be7_0_5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g37e6be67be7_0_51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3" name="Google Shape;303;g37e6be67be7_0_51"/>
          <p:cNvSpPr txBox="1"/>
          <p:nvPr/>
        </p:nvSpPr>
        <p:spPr>
          <a:xfrm>
            <a:off x="10794525" y="6205525"/>
            <a:ext cx="463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2860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4" name="Google Shape;304;g37e6be67be7_0_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59950" y="7554150"/>
            <a:ext cx="3273250" cy="245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37e6be67be7_0_51" title="QRkod_reszek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3186" y="2633475"/>
            <a:ext cx="9241624" cy="552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3A3A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7e6be67be7_0_127"/>
          <p:cNvSpPr txBox="1"/>
          <p:nvPr/>
        </p:nvSpPr>
        <p:spPr>
          <a:xfrm>
            <a:off x="1063500" y="4835225"/>
            <a:ext cx="16161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Hibajavítás máshol</a:t>
            </a:r>
            <a:endParaRPr b="0" i="0" sz="8000" u="none" cap="none" strike="noStrik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6cf842e9bb_0_22"/>
          <p:cNvSpPr txBox="1"/>
          <p:nvPr/>
        </p:nvSpPr>
        <p:spPr>
          <a:xfrm>
            <a:off x="1028700" y="1095375"/>
            <a:ext cx="173931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Bankkártya szám és a Luhn képlet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6" name="Google Shape;316;g36cf842e9bb_0_22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7" name="Google Shape;317;g36cf842e9bb_0_22"/>
          <p:cNvGrpSpPr/>
          <p:nvPr/>
        </p:nvGrpSpPr>
        <p:grpSpPr>
          <a:xfrm>
            <a:off x="1509333" y="2725013"/>
            <a:ext cx="287000" cy="287000"/>
            <a:chOff x="0" y="0"/>
            <a:chExt cx="812800" cy="812800"/>
          </a:xfrm>
        </p:grpSpPr>
        <p:sp>
          <p:nvSpPr>
            <p:cNvPr id="318" name="Google Shape;318;g36cf842e9bb_0_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g36cf842e9bb_0_22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g36cf842e9bb_0_22"/>
          <p:cNvSpPr txBox="1"/>
          <p:nvPr/>
        </p:nvSpPr>
        <p:spPr>
          <a:xfrm>
            <a:off x="1308300" y="2085000"/>
            <a:ext cx="8357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21" name="Google Shape;321;g36cf842e9bb_0_22"/>
          <p:cNvSpPr txBox="1"/>
          <p:nvPr/>
        </p:nvSpPr>
        <p:spPr>
          <a:xfrm>
            <a:off x="1115300" y="2725025"/>
            <a:ext cx="15399000" cy="2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rtl="0" algn="l">
              <a:lnSpc>
                <a:spcPct val="115833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jobb szélső számjegytől kezdve minden második számjegyet megduplázzuk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 így kapott számok számjegyeit összeadjuk (a duplázás után kapott kétjegyű számok így két számjeggyel járulnak hozzá az összeghez)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15833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 ellenőrzőszám az előbbi összeget 10-zel oszthatóra egészíti ki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2" name="Google Shape;322;g36cf842e9bb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950" y="5497900"/>
            <a:ext cx="9185399" cy="437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36cf842e9bb_0_22" title="luhn-algorithm_bankcard_magya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11375" y="5971199"/>
            <a:ext cx="7681324" cy="313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6cf842e9bb_0_7"/>
          <p:cNvSpPr txBox="1"/>
          <p:nvPr/>
        </p:nvSpPr>
        <p:spPr>
          <a:xfrm>
            <a:off x="1028700" y="1095375"/>
            <a:ext cx="173931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Bankkártya szám és a Luhn képlet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9" name="Google Shape;329;g36cf842e9bb_0_7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0" name="Google Shape;330;g36cf842e9bb_0_7"/>
          <p:cNvGrpSpPr/>
          <p:nvPr/>
        </p:nvGrpSpPr>
        <p:grpSpPr>
          <a:xfrm>
            <a:off x="1509333" y="2725013"/>
            <a:ext cx="287000" cy="287000"/>
            <a:chOff x="0" y="0"/>
            <a:chExt cx="812800" cy="812800"/>
          </a:xfrm>
        </p:grpSpPr>
        <p:sp>
          <p:nvSpPr>
            <p:cNvPr id="331" name="Google Shape;331;g36cf842e9bb_0_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g36cf842e9bb_0_7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g36cf842e9bb_0_7"/>
          <p:cNvSpPr txBox="1"/>
          <p:nvPr/>
        </p:nvSpPr>
        <p:spPr>
          <a:xfrm>
            <a:off x="1308300" y="2085000"/>
            <a:ext cx="8357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34" name="Google Shape;334;g36cf842e9bb_0_7"/>
          <p:cNvSpPr txBox="1"/>
          <p:nvPr/>
        </p:nvSpPr>
        <p:spPr>
          <a:xfrm>
            <a:off x="1115300" y="2725025"/>
            <a:ext cx="15399000" cy="2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rtl="0" algn="l">
              <a:lnSpc>
                <a:spcPct val="115833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jobb szélső számjegytől kezdve minden második számjegyet megduplázzuk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 így kapott számok számjegyeit összeadjuk (a duplázás után kapott kétjegyű számok így két számjeggyel járulnak hozzá az összeghez)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15833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 ellenőrzőszám az előbbi összeget 10-zel oszthatóra egészíti ki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5" name="Google Shape;335;g36cf842e9bb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950" y="5497900"/>
            <a:ext cx="9185399" cy="437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36cf842e9bb_0_7"/>
          <p:cNvSpPr/>
          <p:nvPr/>
        </p:nvSpPr>
        <p:spPr>
          <a:xfrm>
            <a:off x="10218875" y="5497900"/>
            <a:ext cx="7288200" cy="17640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36cf842e9bb_0_7"/>
          <p:cNvSpPr txBox="1"/>
          <p:nvPr/>
        </p:nvSpPr>
        <p:spPr>
          <a:xfrm>
            <a:off x="10468475" y="5590300"/>
            <a:ext cx="6789000" cy="15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Milyen hibákat nem szűr ki?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38" name="Google Shape;338;g36cf842e9bb_0_7"/>
          <p:cNvGrpSpPr/>
          <p:nvPr/>
        </p:nvGrpSpPr>
        <p:grpSpPr>
          <a:xfrm>
            <a:off x="10347583" y="5676051"/>
            <a:ext cx="287000" cy="287000"/>
            <a:chOff x="0" y="0"/>
            <a:chExt cx="812800" cy="812800"/>
          </a:xfrm>
        </p:grpSpPr>
        <p:sp>
          <p:nvSpPr>
            <p:cNvPr id="339" name="Google Shape;339;g36cf842e9bb_0_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g36cf842e9bb_0_7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1" name="Google Shape;341;g36cf842e9bb_0_7"/>
          <p:cNvSpPr/>
          <p:nvPr/>
        </p:nvSpPr>
        <p:spPr>
          <a:xfrm>
            <a:off x="10218875" y="8118125"/>
            <a:ext cx="7288200" cy="17640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36cf842e9bb_0_7"/>
          <p:cNvSpPr txBox="1"/>
          <p:nvPr/>
        </p:nvSpPr>
        <p:spPr>
          <a:xfrm>
            <a:off x="10468475" y="8210525"/>
            <a:ext cx="6789000" cy="15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Egy random generált bankszámlaszám mekkora eséllyel megy át a Luhn-teszten?</a:t>
            </a:r>
            <a:endParaRPr b="0" i="0" sz="3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43" name="Google Shape;343;g36cf842e9bb_0_7"/>
          <p:cNvGrpSpPr/>
          <p:nvPr/>
        </p:nvGrpSpPr>
        <p:grpSpPr>
          <a:xfrm>
            <a:off x="10347583" y="8296276"/>
            <a:ext cx="287000" cy="287000"/>
            <a:chOff x="0" y="0"/>
            <a:chExt cx="812800" cy="812800"/>
          </a:xfrm>
        </p:grpSpPr>
        <p:sp>
          <p:nvSpPr>
            <p:cNvPr id="344" name="Google Shape;344;g36cf842e9bb_0_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g36cf842e9bb_0_7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7da7531282_0_20"/>
          <p:cNvSpPr txBox="1"/>
          <p:nvPr/>
        </p:nvSpPr>
        <p:spPr>
          <a:xfrm>
            <a:off x="1028700" y="1095375"/>
            <a:ext cx="173931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  <a:t>Személyi szám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1" name="Google Shape;351;g37da7531282_0_20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2" name="Google Shape;352;g37da7531282_0_20"/>
          <p:cNvGrpSpPr/>
          <p:nvPr/>
        </p:nvGrpSpPr>
        <p:grpSpPr>
          <a:xfrm>
            <a:off x="1509333" y="2725013"/>
            <a:ext cx="287000" cy="287000"/>
            <a:chOff x="0" y="0"/>
            <a:chExt cx="812800" cy="812800"/>
          </a:xfrm>
        </p:grpSpPr>
        <p:sp>
          <p:nvSpPr>
            <p:cNvPr id="353" name="Google Shape;353;g37da7531282_0_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g37da7531282_0_20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g37da7531282_0_20"/>
          <p:cNvSpPr txBox="1"/>
          <p:nvPr/>
        </p:nvSpPr>
        <p:spPr>
          <a:xfrm>
            <a:off x="10794525" y="6205525"/>
            <a:ext cx="463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2860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6" name="Google Shape;356;g37da7531282_0_20"/>
          <p:cNvSpPr txBox="1"/>
          <p:nvPr/>
        </p:nvSpPr>
        <p:spPr>
          <a:xfrm>
            <a:off x="1308300" y="2085000"/>
            <a:ext cx="8357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57" name="Google Shape;357;g37da7531282_0_20"/>
          <p:cNvSpPr txBox="1"/>
          <p:nvPr/>
        </p:nvSpPr>
        <p:spPr>
          <a:xfrm>
            <a:off x="1233550" y="2725025"/>
            <a:ext cx="14414700" cy="47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rtl="0" algn="just">
              <a:lnSpc>
                <a:spcPct val="115833"/>
              </a:lnSpc>
              <a:spcBef>
                <a:spcPts val="1200"/>
              </a:spcBef>
              <a:spcAft>
                <a:spcPts val="0"/>
              </a:spcAft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számjegyből áll, </a:t>
            </a: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 ÉÉHHNN SSS K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formában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15833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M: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az első számjegy a nemre és a születési évszázadra utal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ÉÉHHNN: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születési év utolsó két számjegye, a hónap és a nap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SSS: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azonos napon születettek megkülönböztetésére szolgál.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K: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ellenőrző számjegy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amelyet a többi 10 számjegyből számolnak ki, hogy az elütések, egyszerű hibák felismerhetők legyenek.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lnSpc>
                <a:spcPct val="115833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7cb27e0117_0_20"/>
          <p:cNvSpPr txBox="1"/>
          <p:nvPr/>
        </p:nvSpPr>
        <p:spPr>
          <a:xfrm>
            <a:off x="1028700" y="1095375"/>
            <a:ext cx="10572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17" name="Google Shape;117;g37cb27e0117_0_20"/>
          <p:cNvSpPr/>
          <p:nvPr/>
        </p:nvSpPr>
        <p:spPr>
          <a:xfrm>
            <a:off x="1928222" y="8489134"/>
            <a:ext cx="213360" cy="21336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37cb27e0117_0_20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37cb27e0117_0_20"/>
          <p:cNvSpPr/>
          <p:nvPr/>
        </p:nvSpPr>
        <p:spPr>
          <a:xfrm>
            <a:off x="2343000" y="5897575"/>
            <a:ext cx="6629100" cy="23034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0" name="Google Shape;120;g37cb27e0117_0_20"/>
          <p:cNvGrpSpPr/>
          <p:nvPr/>
        </p:nvGrpSpPr>
        <p:grpSpPr>
          <a:xfrm>
            <a:off x="2506944" y="6120038"/>
            <a:ext cx="310733" cy="287000"/>
            <a:chOff x="0" y="0"/>
            <a:chExt cx="812800" cy="812800"/>
          </a:xfrm>
        </p:grpSpPr>
        <p:sp>
          <p:nvSpPr>
            <p:cNvPr id="121" name="Google Shape;121;g37cb27e0117_0_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g37cb27e0117_0_20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g37cb27e0117_0_20"/>
          <p:cNvSpPr txBox="1"/>
          <p:nvPr/>
        </p:nvSpPr>
        <p:spPr>
          <a:xfrm>
            <a:off x="2923650" y="5897575"/>
            <a:ext cx="5769900" cy="23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#</a:t>
            </a:r>
            <a:r>
              <a:rPr b="1" lang="en-US" sz="3100">
                <a:latin typeface="Raleway"/>
                <a:ea typeface="Raleway"/>
                <a:cs typeface="Raleway"/>
                <a:sym typeface="Raleway"/>
              </a:rPr>
              <a:t>FBB</a:t>
            </a:r>
            <a:r>
              <a:rPr b="1" i="0" lang="en-US" sz="3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42</a:t>
            </a:r>
            <a:r>
              <a:rPr b="1" lang="en-US" sz="3100">
                <a:latin typeface="Raleway"/>
                <a:ea typeface="Raleway"/>
                <a:cs typeface="Raleway"/>
                <a:sym typeface="Raleway"/>
              </a:rPr>
              <a:t>F</a:t>
            </a:r>
            <a:endParaRPr b="1" i="0" sz="3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4" name="Google Shape;124;g37cb27e0117_0_20"/>
          <p:cNvSpPr txBox="1"/>
          <p:nvPr/>
        </p:nvSpPr>
        <p:spPr>
          <a:xfrm>
            <a:off x="1028700" y="1095375"/>
            <a:ext cx="173931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Mit jelentenek a kódok?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5" name="Google Shape;125;g37cb27e0117_0_20" title="vegleges_1.png"/>
          <p:cNvPicPr preferRelativeResize="0"/>
          <p:nvPr/>
        </p:nvPicPr>
        <p:blipFill rotWithShape="1">
          <a:blip r:embed="rId3">
            <a:alphaModFix/>
          </a:blip>
          <a:srcRect b="0" l="-5988" r="0" t="2229"/>
          <a:stretch/>
        </p:blipFill>
        <p:spPr>
          <a:xfrm>
            <a:off x="9133075" y="2339724"/>
            <a:ext cx="7479327" cy="74343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37cb27e0117_0_20"/>
          <p:cNvSpPr/>
          <p:nvPr/>
        </p:nvSpPr>
        <p:spPr>
          <a:xfrm>
            <a:off x="2343000" y="3797750"/>
            <a:ext cx="6267418" cy="1108244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D5A6B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#</a:t>
            </a:r>
            <a:r>
              <a:rPr b="1" lang="en-US" sz="3100">
                <a:latin typeface="Raleway"/>
                <a:ea typeface="Raleway"/>
                <a:cs typeface="Raleway"/>
                <a:sym typeface="Raleway"/>
              </a:rPr>
              <a:t>D</a:t>
            </a:r>
            <a:r>
              <a:rPr b="1" i="0" lang="en-US" sz="3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r>
              <a:rPr b="1" lang="en-US" sz="3100">
                <a:latin typeface="Raleway"/>
                <a:ea typeface="Raleway"/>
                <a:cs typeface="Raleway"/>
                <a:sym typeface="Raleway"/>
              </a:rPr>
              <a:t>A</a:t>
            </a:r>
            <a:r>
              <a:rPr b="1" i="0" lang="en-US" sz="3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7</a:t>
            </a:r>
            <a:r>
              <a:rPr b="1" lang="en-US" sz="3100">
                <a:latin typeface="Raleway"/>
                <a:ea typeface="Raleway"/>
                <a:cs typeface="Raleway"/>
                <a:sym typeface="Raleway"/>
              </a:rPr>
              <a:t>BD</a:t>
            </a:r>
            <a:endParaRPr b="1" i="0" sz="3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27" name="Google Shape;127;g37cb27e0117_0_20"/>
          <p:cNvCxnSpPr/>
          <p:nvPr/>
        </p:nvCxnSpPr>
        <p:spPr>
          <a:xfrm>
            <a:off x="421025" y="1655425"/>
            <a:ext cx="951600" cy="1171500"/>
          </a:xfrm>
          <a:prstGeom prst="straightConnector1">
            <a:avLst/>
          </a:prstGeom>
          <a:noFill/>
          <a:ln cap="flat" cmpd="sng" w="9525">
            <a:solidFill>
              <a:srgbClr val="5286D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" name="Google Shape;128;g37cb27e0117_0_20"/>
          <p:cNvSpPr txBox="1"/>
          <p:nvPr/>
        </p:nvSpPr>
        <p:spPr>
          <a:xfrm>
            <a:off x="658900" y="2695425"/>
            <a:ext cx="3000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#</a:t>
            </a:r>
            <a:r>
              <a:rPr b="1" lang="en-US" sz="3100">
                <a:latin typeface="Raleway"/>
                <a:ea typeface="Raleway"/>
                <a:cs typeface="Raleway"/>
                <a:sym typeface="Raleway"/>
              </a:rPr>
              <a:t>A</a:t>
            </a:r>
            <a:r>
              <a:rPr b="1" i="0" lang="en-US" sz="3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6</a:t>
            </a:r>
            <a:r>
              <a:rPr b="1" lang="en-US" sz="3100">
                <a:latin typeface="Raleway"/>
                <a:ea typeface="Raleway"/>
                <a:cs typeface="Raleway"/>
                <a:sym typeface="Raleway"/>
              </a:rPr>
              <a:t>4D79</a:t>
            </a:r>
            <a:endParaRPr b="1" i="0" sz="3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9" name="Google Shape;129;g37cb27e0117_0_20"/>
          <p:cNvSpPr txBox="1"/>
          <p:nvPr/>
        </p:nvSpPr>
        <p:spPr>
          <a:xfrm>
            <a:off x="11918700" y="1649475"/>
            <a:ext cx="3000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#161616</a:t>
            </a:r>
            <a:endParaRPr b="1" i="0" sz="3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30" name="Google Shape;130;g37cb27e0117_0_20"/>
          <p:cNvCxnSpPr/>
          <p:nvPr/>
        </p:nvCxnSpPr>
        <p:spPr>
          <a:xfrm>
            <a:off x="11197625" y="1494350"/>
            <a:ext cx="1449600" cy="424500"/>
          </a:xfrm>
          <a:prstGeom prst="straightConnector1">
            <a:avLst/>
          </a:prstGeom>
          <a:noFill/>
          <a:ln cap="flat" cmpd="sng" w="9525">
            <a:solidFill>
              <a:srgbClr val="3A3A3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1" name="Google Shape;131;g37cb27e0117_0_20"/>
          <p:cNvSpPr txBox="1"/>
          <p:nvPr/>
        </p:nvSpPr>
        <p:spPr>
          <a:xfrm>
            <a:off x="14918700" y="7927225"/>
            <a:ext cx="30000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1" i="0" sz="3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#7398</a:t>
            </a:r>
            <a:r>
              <a:rPr b="1" lang="en-US" sz="3100">
                <a:latin typeface="Raleway"/>
                <a:ea typeface="Raleway"/>
                <a:cs typeface="Raleway"/>
                <a:sym typeface="Raleway"/>
              </a:rPr>
              <a:t>B</a:t>
            </a:r>
            <a:r>
              <a:rPr b="1" i="0" lang="en-US" sz="3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endParaRPr b="0" i="0" sz="1050" u="none" cap="none" strike="noStrike">
              <a:solidFill>
                <a:srgbClr val="0F172A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" name="Google Shape;132;g37cb27e0117_0_20"/>
          <p:cNvCxnSpPr/>
          <p:nvPr/>
        </p:nvCxnSpPr>
        <p:spPr>
          <a:xfrm>
            <a:off x="13994250" y="6663025"/>
            <a:ext cx="1639800" cy="184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" name="Google Shape;133;g37cb27e0117_0_20"/>
          <p:cNvSpPr txBox="1"/>
          <p:nvPr/>
        </p:nvSpPr>
        <p:spPr>
          <a:xfrm>
            <a:off x="10103050" y="8785275"/>
            <a:ext cx="3000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#</a:t>
            </a:r>
            <a:r>
              <a:rPr b="1" lang="en-US" sz="3100">
                <a:latin typeface="Raleway"/>
                <a:ea typeface="Raleway"/>
                <a:cs typeface="Raleway"/>
                <a:sym typeface="Raleway"/>
              </a:rPr>
              <a:t>F</a:t>
            </a:r>
            <a:r>
              <a:rPr b="1" i="0" lang="en-US" sz="3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r>
              <a:rPr b="1" lang="en-US" sz="3100">
                <a:latin typeface="Raleway"/>
                <a:ea typeface="Raleway"/>
                <a:cs typeface="Raleway"/>
                <a:sym typeface="Raleway"/>
              </a:rPr>
              <a:t>CB</a:t>
            </a:r>
            <a:r>
              <a:rPr b="1" i="0" lang="en-US" sz="3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63</a:t>
            </a:r>
            <a:endParaRPr b="1" i="0" sz="3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34" name="Google Shape;134;g37cb27e0117_0_20"/>
          <p:cNvCxnSpPr>
            <a:endCxn id="133" idx="0"/>
          </p:cNvCxnSpPr>
          <p:nvPr/>
        </p:nvCxnSpPr>
        <p:spPr>
          <a:xfrm flipH="1">
            <a:off x="11603050" y="7043775"/>
            <a:ext cx="707400" cy="174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g37cb27e0117_0_20"/>
          <p:cNvSpPr txBox="1"/>
          <p:nvPr/>
        </p:nvSpPr>
        <p:spPr>
          <a:xfrm>
            <a:off x="168850" y="9456875"/>
            <a:ext cx="3000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#</a:t>
            </a:r>
            <a:r>
              <a:rPr b="1" lang="en-US" sz="3100">
                <a:latin typeface="Raleway"/>
                <a:ea typeface="Raleway"/>
                <a:cs typeface="Raleway"/>
                <a:sym typeface="Raleway"/>
              </a:rPr>
              <a:t>FFFFFF</a:t>
            </a:r>
            <a:endParaRPr b="1" i="0" sz="31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6cf842e9bb_0_59"/>
          <p:cNvSpPr txBox="1"/>
          <p:nvPr/>
        </p:nvSpPr>
        <p:spPr>
          <a:xfrm>
            <a:off x="1028700" y="1095375"/>
            <a:ext cx="173931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  <a:t>Személyi szám ellenőrzőszáma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3" name="Google Shape;363;g36cf842e9bb_0_59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4" name="Google Shape;364;g36cf842e9bb_0_59"/>
          <p:cNvGrpSpPr/>
          <p:nvPr/>
        </p:nvGrpSpPr>
        <p:grpSpPr>
          <a:xfrm>
            <a:off x="1509333" y="2725013"/>
            <a:ext cx="287000" cy="287000"/>
            <a:chOff x="0" y="0"/>
            <a:chExt cx="812800" cy="812800"/>
          </a:xfrm>
        </p:grpSpPr>
        <p:sp>
          <p:nvSpPr>
            <p:cNvPr id="365" name="Google Shape;365;g36cf842e9bb_0_5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g36cf842e9bb_0_59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7" name="Google Shape;367;g36cf842e9bb_0_59"/>
          <p:cNvSpPr txBox="1"/>
          <p:nvPr/>
        </p:nvSpPr>
        <p:spPr>
          <a:xfrm>
            <a:off x="10794525" y="6205525"/>
            <a:ext cx="463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2860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8" name="Google Shape;368;g36cf842e9bb_0_59"/>
          <p:cNvSpPr txBox="1"/>
          <p:nvPr/>
        </p:nvSpPr>
        <p:spPr>
          <a:xfrm>
            <a:off x="1308300" y="2085000"/>
            <a:ext cx="8357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69" name="Google Shape;369;g36cf842e9bb_0_59"/>
          <p:cNvSpPr txBox="1"/>
          <p:nvPr/>
        </p:nvSpPr>
        <p:spPr>
          <a:xfrm>
            <a:off x="1233550" y="2725025"/>
            <a:ext cx="14414700" cy="48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rtl="0" algn="l">
              <a:lnSpc>
                <a:spcPct val="115833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Régi szabály (1996.12.31-ig születetteknél): 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833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 ellenőrzőszám az 1k</a:t>
            </a:r>
            <a:r>
              <a:rPr baseline="-25000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+2k</a:t>
            </a:r>
            <a:r>
              <a:rPr baseline="-25000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+...+9k</a:t>
            </a:r>
            <a:r>
              <a:rPr baseline="-25000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+10k</a:t>
            </a:r>
            <a:r>
              <a:rPr baseline="-25000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összeg 11-es maradéka, ahol k</a:t>
            </a:r>
            <a:r>
              <a:rPr baseline="-25000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,k</a:t>
            </a:r>
            <a:r>
              <a:rPr baseline="-25000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...k</a:t>
            </a:r>
            <a:r>
              <a:rPr baseline="-25000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személyi szám első 10 számjegyét jelöli. 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115833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Új szabály (1997.01.01-től):</a:t>
            </a:r>
            <a:b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 ellenőrzőszám a 10k</a:t>
            </a:r>
            <a:r>
              <a:rPr baseline="-25000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+9k</a:t>
            </a:r>
            <a:r>
              <a:rPr baseline="-25000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+...+2k</a:t>
            </a:r>
            <a:r>
              <a:rPr baseline="-25000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+1k</a:t>
            </a:r>
            <a:r>
              <a:rPr baseline="-25000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összeg 11-es maradéka, ahol k</a:t>
            </a:r>
            <a:r>
              <a:rPr baseline="-25000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,k</a:t>
            </a:r>
            <a:r>
              <a:rPr baseline="-25000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..k</a:t>
            </a:r>
            <a:r>
              <a:rPr baseline="-25000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személyi szám első 10 számjegyét jelöli.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just">
              <a:lnSpc>
                <a:spcPct val="115833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 az eredmény 10 lenne, ilyen számot nem adnak ki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Google Shape;370;g36cf842e9bb_0_59"/>
          <p:cNvSpPr/>
          <p:nvPr/>
        </p:nvSpPr>
        <p:spPr>
          <a:xfrm>
            <a:off x="10218875" y="8118125"/>
            <a:ext cx="7288200" cy="17640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36cf842e9bb_0_59"/>
          <p:cNvSpPr txBox="1"/>
          <p:nvPr/>
        </p:nvSpPr>
        <p:spPr>
          <a:xfrm>
            <a:off x="10468475" y="8210525"/>
            <a:ext cx="6789000" cy="15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Miben jobb az új szabály? Milyen hibát szűr ki, amit a korábbi nem tudott?</a:t>
            </a:r>
            <a:endParaRPr b="0" i="0" sz="3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72" name="Google Shape;372;g36cf842e9bb_0_59"/>
          <p:cNvGrpSpPr/>
          <p:nvPr/>
        </p:nvGrpSpPr>
        <p:grpSpPr>
          <a:xfrm>
            <a:off x="10347583" y="8296276"/>
            <a:ext cx="287000" cy="287000"/>
            <a:chOff x="0" y="0"/>
            <a:chExt cx="812800" cy="812800"/>
          </a:xfrm>
        </p:grpSpPr>
        <p:sp>
          <p:nvSpPr>
            <p:cNvPr id="373" name="Google Shape;373;g36cf842e9bb_0_5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g36cf842e9bb_0_59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84384256be_0_22"/>
          <p:cNvSpPr txBox="1"/>
          <p:nvPr/>
        </p:nvSpPr>
        <p:spPr>
          <a:xfrm>
            <a:off x="1038669" y="1095375"/>
            <a:ext cx="12012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72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80" name="Google Shape;380;g384384256be_0_22"/>
          <p:cNvSpPr/>
          <p:nvPr/>
        </p:nvSpPr>
        <p:spPr>
          <a:xfrm>
            <a:off x="1928222" y="8489134"/>
            <a:ext cx="213360" cy="21336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384384256be_0_22"/>
          <p:cNvSpPr/>
          <p:nvPr/>
        </p:nvSpPr>
        <p:spPr>
          <a:xfrm>
            <a:off x="-2898498" y="358168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2" name="Google Shape;382;g384384256be_0_22"/>
          <p:cNvGrpSpPr/>
          <p:nvPr/>
        </p:nvGrpSpPr>
        <p:grpSpPr>
          <a:xfrm>
            <a:off x="2506944" y="6120038"/>
            <a:ext cx="310733" cy="287000"/>
            <a:chOff x="0" y="0"/>
            <a:chExt cx="812800" cy="812800"/>
          </a:xfrm>
        </p:grpSpPr>
        <p:sp>
          <p:nvSpPr>
            <p:cNvPr id="383" name="Google Shape;383;g384384256be_0_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g384384256be_0_22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g384384256be_0_22"/>
          <p:cNvSpPr txBox="1"/>
          <p:nvPr/>
        </p:nvSpPr>
        <p:spPr>
          <a:xfrm>
            <a:off x="955350" y="495850"/>
            <a:ext cx="1637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>
                <a:latin typeface="Raleway SemiBold"/>
                <a:ea typeface="Raleway SemiBold"/>
                <a:cs typeface="Raleway SemiBold"/>
                <a:sym typeface="Raleway SemiBold"/>
              </a:rPr>
              <a:t>Állatok rangsorolása csúcssebességük szerint (km/h)</a:t>
            </a:r>
            <a:endParaRPr sz="480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86" name="Google Shape;386;g384384256be_0_22"/>
          <p:cNvSpPr txBox="1"/>
          <p:nvPr/>
        </p:nvSpPr>
        <p:spPr>
          <a:xfrm>
            <a:off x="439525" y="1519375"/>
            <a:ext cx="6408300" cy="58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3815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Times New Roman"/>
              <a:buAutoNum type="arabicPeriod"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Vándorsólyom (389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3815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AutoNum type="arabicPeriod"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Aranysas (321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3815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AutoNum type="arabicPeriod"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Bögöly (145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3815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AutoNum type="arabicPeriod"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Fekete márna (129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3815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AutoNum type="arabicPeriod"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Vitorláshal (109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3815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AutoNum type="arabicPeriod"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Gepárd (120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3815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AutoNum type="arabicPeriod"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Anna-kolibri (98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3815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AutoNum type="arabicPeriod"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Villásszarvú antilop (89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3815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AutoNum type="arabicPeriod"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Ugrálóantilop (88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3815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AutoNum type="arabicPeriod"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Gnú (82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7" name="Google Shape;387;g384384256be_0_22"/>
          <p:cNvSpPr txBox="1"/>
          <p:nvPr/>
        </p:nvSpPr>
        <p:spPr>
          <a:xfrm>
            <a:off x="10924350" y="1519375"/>
            <a:ext cx="6408300" cy="58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9144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11. Oroszlán (81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12. Feketeantilop (80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13. Mezei nyúl (73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14. Afrikai vadkutya (72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15. Strucc (71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16. Kenguru (70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17. Agár (69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18. Prérifarkas (68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19. Zebra (64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20. Zsiráf (60 km/h)</a:t>
            </a:r>
            <a:endParaRPr sz="3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8" name="Google Shape;388;g384384256be_0_22"/>
          <p:cNvSpPr/>
          <p:nvPr/>
        </p:nvSpPr>
        <p:spPr>
          <a:xfrm>
            <a:off x="439525" y="7645625"/>
            <a:ext cx="5930100" cy="23034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g384384256be_0_22"/>
          <p:cNvGrpSpPr/>
          <p:nvPr/>
        </p:nvGrpSpPr>
        <p:grpSpPr>
          <a:xfrm>
            <a:off x="525693" y="7868100"/>
            <a:ext cx="310733" cy="287000"/>
            <a:chOff x="0" y="0"/>
            <a:chExt cx="812800" cy="812800"/>
          </a:xfrm>
        </p:grpSpPr>
        <p:sp>
          <p:nvSpPr>
            <p:cNvPr id="390" name="Google Shape;390;g384384256be_0_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g384384256be_0_22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2" name="Google Shape;392;g384384256be_0_22"/>
          <p:cNvSpPr txBox="1"/>
          <p:nvPr/>
        </p:nvSpPr>
        <p:spPr>
          <a:xfrm>
            <a:off x="911426" y="7645625"/>
            <a:ext cx="5317200" cy="23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latin typeface="Georgia"/>
                <a:ea typeface="Georgia"/>
                <a:cs typeface="Georgia"/>
                <a:sym typeface="Georgia"/>
              </a:rPr>
              <a:t>Minél kevesebb kérdéssel helyezd el a listában  Szivárvány villámot!</a:t>
            </a:r>
            <a:endParaRPr i="0" sz="3600" u="none" cap="none" strike="noStrik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3" name="Google Shape;393;g384384256be_0_22"/>
          <p:cNvSpPr/>
          <p:nvPr/>
        </p:nvSpPr>
        <p:spPr>
          <a:xfrm>
            <a:off x="7361650" y="7645625"/>
            <a:ext cx="5930100" cy="23034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4" name="Google Shape;394;g384384256be_0_22"/>
          <p:cNvGrpSpPr/>
          <p:nvPr/>
        </p:nvGrpSpPr>
        <p:grpSpPr>
          <a:xfrm>
            <a:off x="7447818" y="7868100"/>
            <a:ext cx="310733" cy="287000"/>
            <a:chOff x="0" y="0"/>
            <a:chExt cx="812800" cy="812800"/>
          </a:xfrm>
        </p:grpSpPr>
        <p:sp>
          <p:nvSpPr>
            <p:cNvPr id="395" name="Google Shape;395;g384384256be_0_2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g384384256be_0_22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7" name="Google Shape;397;g384384256be_0_22"/>
          <p:cNvSpPr txBox="1"/>
          <p:nvPr/>
        </p:nvSpPr>
        <p:spPr>
          <a:xfrm>
            <a:off x="7833551" y="7645625"/>
            <a:ext cx="5317200" cy="23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latin typeface="Georgia"/>
                <a:ea typeface="Georgia"/>
                <a:cs typeface="Georgia"/>
                <a:sym typeface="Georgia"/>
              </a:rPr>
              <a:t>10 kérdés mekkora listához elég?</a:t>
            </a:r>
            <a:endParaRPr i="0" sz="3600" u="none" cap="none" strike="noStrike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98" name="Google Shape;398;g384384256be_0_22" title="ChatGPT Image Sep 8, 2025, 07_42_4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0975" y="2151050"/>
            <a:ext cx="4469925" cy="297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84384256be_0_120"/>
          <p:cNvSpPr txBox="1"/>
          <p:nvPr/>
        </p:nvSpPr>
        <p:spPr>
          <a:xfrm>
            <a:off x="1028700" y="1095375"/>
            <a:ext cx="10572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404" name="Google Shape;404;g384384256be_0_120"/>
          <p:cNvSpPr/>
          <p:nvPr/>
        </p:nvSpPr>
        <p:spPr>
          <a:xfrm>
            <a:off x="1928222" y="8489134"/>
            <a:ext cx="213360" cy="21336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384384256be_0_120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B6D7A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384384256be_0_120"/>
          <p:cNvSpPr txBox="1"/>
          <p:nvPr/>
        </p:nvSpPr>
        <p:spPr>
          <a:xfrm>
            <a:off x="2923650" y="5897575"/>
            <a:ext cx="5769900" cy="23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07" name="Google Shape;407;g384384256be_0_120"/>
          <p:cNvSpPr txBox="1"/>
          <p:nvPr/>
        </p:nvSpPr>
        <p:spPr>
          <a:xfrm>
            <a:off x="896925" y="907875"/>
            <a:ext cx="14414700" cy="14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Melyik madárra gondoltam? 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48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08" name="Google Shape;408;g384384256be_0_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575" y="2391075"/>
            <a:ext cx="2508900" cy="25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384384256be_0_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49722">
            <a:off x="1098089" y="5225064"/>
            <a:ext cx="2536792" cy="190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384384256be_0_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4575" y="4179675"/>
            <a:ext cx="2688426" cy="21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g384384256be_0_1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098684">
            <a:off x="4654805" y="6868149"/>
            <a:ext cx="2781196" cy="2498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g384384256be_0_1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344050" y="230025"/>
            <a:ext cx="6383524" cy="426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384384256be_0_1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77075" y="289325"/>
            <a:ext cx="3464476" cy="313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384384256be_0_1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475838" y="2842950"/>
            <a:ext cx="1483200" cy="14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384384256be_0_1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93325" y="4141253"/>
            <a:ext cx="3566952" cy="222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384384256be_0_1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80625" y="6182979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384384256be_0_1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10800000">
            <a:off x="11002038" y="7553401"/>
            <a:ext cx="2430774" cy="243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384384256be_0_1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1291540">
            <a:off x="3287592" y="2061029"/>
            <a:ext cx="2568825" cy="171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384384256be_0_1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107241" y="5024596"/>
            <a:ext cx="2869985" cy="21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g384384256be_0_1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334625" y="6771450"/>
            <a:ext cx="3288499" cy="328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384384256be_0_1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4577" y="7079082"/>
            <a:ext cx="1813325" cy="147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384384256be_0_12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-1087409">
            <a:off x="15271726" y="4749749"/>
            <a:ext cx="1975100" cy="19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384384256be_0_12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593325" y="2156600"/>
            <a:ext cx="1813325" cy="120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384384256be_0_12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080500" y="7848012"/>
            <a:ext cx="2756061" cy="184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7cb27e0117_0_75"/>
          <p:cNvSpPr txBox="1"/>
          <p:nvPr/>
        </p:nvSpPr>
        <p:spPr>
          <a:xfrm>
            <a:off x="1028700" y="1095375"/>
            <a:ext cx="173931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hexadecimális színkód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1" name="Google Shape;141;g37cb27e0117_0_75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2" name="Google Shape;142;g37cb27e0117_0_75"/>
          <p:cNvGrpSpPr/>
          <p:nvPr/>
        </p:nvGrpSpPr>
        <p:grpSpPr>
          <a:xfrm>
            <a:off x="1509333" y="2725013"/>
            <a:ext cx="287000" cy="287000"/>
            <a:chOff x="0" y="0"/>
            <a:chExt cx="812800" cy="812800"/>
          </a:xfrm>
        </p:grpSpPr>
        <p:sp>
          <p:nvSpPr>
            <p:cNvPr id="143" name="Google Shape;143;g37cb27e0117_0_7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g37cb27e0117_0_75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g37cb27e0117_0_75"/>
          <p:cNvSpPr txBox="1"/>
          <p:nvPr/>
        </p:nvSpPr>
        <p:spPr>
          <a:xfrm>
            <a:off x="10794525" y="6205525"/>
            <a:ext cx="463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2860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6" name="Google Shape;146;g37cb27e0117_0_75"/>
          <p:cNvSpPr txBox="1"/>
          <p:nvPr/>
        </p:nvSpPr>
        <p:spPr>
          <a:xfrm>
            <a:off x="1308300" y="2085000"/>
            <a:ext cx="8357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47" name="Google Shape;147;g37cb27e0117_0_75"/>
          <p:cNvSpPr txBox="1"/>
          <p:nvPr/>
        </p:nvSpPr>
        <p:spPr>
          <a:xfrm>
            <a:off x="1028700" y="2427200"/>
            <a:ext cx="15162000" cy="23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helyiértékek a 16 hatványai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0-9-ig és A-tól F-ig vannak 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karakterek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RR GG BB számkombinációból áll (Piros, Zöld, Kék)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 RR GG BB értékek 00-tól FF-ig terjednek meghatározva a szín intenzitását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48" name="Google Shape;148;g37cb27e0117_0_75"/>
          <p:cNvGrpSpPr/>
          <p:nvPr/>
        </p:nvGrpSpPr>
        <p:grpSpPr>
          <a:xfrm>
            <a:off x="1377633" y="6459213"/>
            <a:ext cx="287000" cy="287000"/>
            <a:chOff x="0" y="0"/>
            <a:chExt cx="812800" cy="812800"/>
          </a:xfrm>
        </p:grpSpPr>
        <p:sp>
          <p:nvSpPr>
            <p:cNvPr id="149" name="Google Shape;149;g37cb27e0117_0_7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37cb27e0117_0_75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1" name="Google Shape;151;g37cb27e0117_0_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5063" y="5746400"/>
            <a:ext cx="6788864" cy="266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37cb27e0117_0_75"/>
          <p:cNvSpPr/>
          <p:nvPr/>
        </p:nvSpPr>
        <p:spPr>
          <a:xfrm>
            <a:off x="1173400" y="5413688"/>
            <a:ext cx="7288200" cy="17640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37cb27e0117_0_75"/>
          <p:cNvSpPr txBox="1"/>
          <p:nvPr/>
        </p:nvSpPr>
        <p:spPr>
          <a:xfrm>
            <a:off x="1423000" y="5506088"/>
            <a:ext cx="6789000" cy="15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Váltsd át 10-es számrendszerre az </a:t>
            </a:r>
            <a:r>
              <a:rPr b="1" lang="en-US" sz="3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#FBB42F</a:t>
            </a: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kódot! 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4" name="Google Shape;154;g37cb27e0117_0_75"/>
          <p:cNvGrpSpPr/>
          <p:nvPr/>
        </p:nvGrpSpPr>
        <p:grpSpPr>
          <a:xfrm>
            <a:off x="1302108" y="5591838"/>
            <a:ext cx="287000" cy="287000"/>
            <a:chOff x="0" y="0"/>
            <a:chExt cx="812800" cy="812800"/>
          </a:xfrm>
        </p:grpSpPr>
        <p:sp>
          <p:nvSpPr>
            <p:cNvPr id="155" name="Google Shape;155;g37cb27e0117_0_7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g37cb27e0117_0_75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g37cb27e0117_0_75"/>
          <p:cNvSpPr/>
          <p:nvPr/>
        </p:nvSpPr>
        <p:spPr>
          <a:xfrm>
            <a:off x="1173400" y="7949725"/>
            <a:ext cx="7288200" cy="17640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g37cb27e0117_0_75"/>
          <p:cNvSpPr txBox="1"/>
          <p:nvPr/>
        </p:nvSpPr>
        <p:spPr>
          <a:xfrm>
            <a:off x="1423000" y="8042125"/>
            <a:ext cx="6789000" cy="15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 lesz a (255,32,180) hex kódja?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59" name="Google Shape;159;g37cb27e0117_0_75"/>
          <p:cNvGrpSpPr/>
          <p:nvPr/>
        </p:nvGrpSpPr>
        <p:grpSpPr>
          <a:xfrm>
            <a:off x="1302108" y="8127876"/>
            <a:ext cx="287000" cy="287000"/>
            <a:chOff x="0" y="0"/>
            <a:chExt cx="812800" cy="812800"/>
          </a:xfrm>
        </p:grpSpPr>
        <p:sp>
          <p:nvSpPr>
            <p:cNvPr id="160" name="Google Shape;160;g37cb27e0117_0_7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g37cb27e0117_0_75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7e6be67be7_0_155"/>
          <p:cNvSpPr txBox="1"/>
          <p:nvPr/>
        </p:nvSpPr>
        <p:spPr>
          <a:xfrm>
            <a:off x="1028700" y="1095375"/>
            <a:ext cx="173931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  <a:t>Additív színkeverés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7" name="Google Shape;167;g37e6be67be7_0_155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" name="Google Shape;168;g37e6be67be7_0_155"/>
          <p:cNvGrpSpPr/>
          <p:nvPr/>
        </p:nvGrpSpPr>
        <p:grpSpPr>
          <a:xfrm>
            <a:off x="1509333" y="2725013"/>
            <a:ext cx="287000" cy="287000"/>
            <a:chOff x="0" y="0"/>
            <a:chExt cx="812800" cy="812800"/>
          </a:xfrm>
        </p:grpSpPr>
        <p:sp>
          <p:nvSpPr>
            <p:cNvPr id="169" name="Google Shape;169;g37e6be67be7_0_15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37e6be67be7_0_155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g37e6be67be7_0_155"/>
          <p:cNvSpPr txBox="1"/>
          <p:nvPr/>
        </p:nvSpPr>
        <p:spPr>
          <a:xfrm>
            <a:off x="10794525" y="6205525"/>
            <a:ext cx="463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2860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2" name="Google Shape;172;g37e6be67be7_0_155"/>
          <p:cNvSpPr txBox="1"/>
          <p:nvPr/>
        </p:nvSpPr>
        <p:spPr>
          <a:xfrm>
            <a:off x="1308300" y="2085000"/>
            <a:ext cx="8357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grpSp>
        <p:nvGrpSpPr>
          <p:cNvPr id="173" name="Google Shape;173;g37e6be67be7_0_155"/>
          <p:cNvGrpSpPr/>
          <p:nvPr/>
        </p:nvGrpSpPr>
        <p:grpSpPr>
          <a:xfrm>
            <a:off x="1377633" y="6459213"/>
            <a:ext cx="287000" cy="287000"/>
            <a:chOff x="0" y="0"/>
            <a:chExt cx="812800" cy="812800"/>
          </a:xfrm>
        </p:grpSpPr>
        <p:sp>
          <p:nvSpPr>
            <p:cNvPr id="174" name="Google Shape;174;g37e6be67be7_0_15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g37e6be67be7_0_155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6" name="Google Shape;176;g37e6be67be7_0_155"/>
          <p:cNvPicPr preferRelativeResize="0"/>
          <p:nvPr/>
        </p:nvPicPr>
        <p:blipFill rotWithShape="1">
          <a:blip r:embed="rId3">
            <a:alphaModFix/>
          </a:blip>
          <a:srcRect b="10571" l="0" r="50135" t="0"/>
          <a:stretch/>
        </p:blipFill>
        <p:spPr>
          <a:xfrm>
            <a:off x="4081277" y="6746225"/>
            <a:ext cx="3381048" cy="32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37e6be67be7_0_155"/>
          <p:cNvSpPr txBox="1"/>
          <p:nvPr/>
        </p:nvSpPr>
        <p:spPr>
          <a:xfrm>
            <a:off x="1028700" y="2427200"/>
            <a:ext cx="16549500" cy="47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különböző színű fényforrások fényének egymásra vetítésével új színeket kapunk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minél több fényt adunk hozzá a keverékhez, annál világosabb szín keletkezik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kiindulópont a fekete, ami a fény teljes hiányát jelenti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szemünk máshogy érzékeli a színeket, így a telítettség érzékelése komponensenként változik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TV-k, monitorok ezt használják 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8" name="Google Shape;178;g37e6be67be7_0_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73776" y="5641225"/>
            <a:ext cx="5163875" cy="425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cb0f10bb16_0_1"/>
          <p:cNvSpPr txBox="1"/>
          <p:nvPr/>
        </p:nvSpPr>
        <p:spPr>
          <a:xfrm>
            <a:off x="1028700" y="1095375"/>
            <a:ext cx="173931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200">
                <a:latin typeface="Raleway SemiBold"/>
                <a:ea typeface="Raleway SemiBold"/>
                <a:cs typeface="Raleway SemiBold"/>
                <a:sym typeface="Raleway SemiBold"/>
              </a:rPr>
              <a:t>Találd ki a színkódot! </a:t>
            </a:r>
            <a:endParaRPr sz="7200"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4" name="Google Shape;184;g3cb0f10bb16_0_1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3cb0f10bb16_0_1"/>
          <p:cNvSpPr txBox="1"/>
          <p:nvPr/>
        </p:nvSpPr>
        <p:spPr>
          <a:xfrm>
            <a:off x="10794525" y="6205525"/>
            <a:ext cx="463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2860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86" name="Google Shape;186;g3cb0f10bb16_0_1"/>
          <p:cNvGrpSpPr/>
          <p:nvPr/>
        </p:nvGrpSpPr>
        <p:grpSpPr>
          <a:xfrm>
            <a:off x="1377633" y="6459213"/>
            <a:ext cx="287000" cy="287000"/>
            <a:chOff x="0" y="0"/>
            <a:chExt cx="812800" cy="812800"/>
          </a:xfrm>
        </p:grpSpPr>
        <p:sp>
          <p:nvSpPr>
            <p:cNvPr id="187" name="Google Shape;187;g3cb0f10bb16_0_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g3cb0f10bb16_0_1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g3cb0f10bb16_0_1"/>
          <p:cNvSpPr/>
          <p:nvPr/>
        </p:nvSpPr>
        <p:spPr>
          <a:xfrm>
            <a:off x="9642400" y="7676375"/>
            <a:ext cx="6267418" cy="1210824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http://bit.ly/3ICBIeS</a:t>
            </a:r>
            <a:endParaRPr b="1"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sz="31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0" name="Google Shape;190;g3cb0f10bb16_0_1" title="qr-code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9862" y="2641225"/>
            <a:ext cx="4672501" cy="467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3cb0f10bb16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5863" y="2641225"/>
            <a:ext cx="6371126" cy="643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A3A3A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847b3e8738_0_0"/>
          <p:cNvSpPr txBox="1"/>
          <p:nvPr/>
        </p:nvSpPr>
        <p:spPr>
          <a:xfrm>
            <a:off x="1063500" y="4835225"/>
            <a:ext cx="16161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8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Vonalkódok</a:t>
            </a:r>
            <a:endParaRPr b="0" i="0" sz="8000" u="none" cap="none" strike="noStrike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7e6be67be7_0_3"/>
          <p:cNvSpPr txBox="1"/>
          <p:nvPr/>
        </p:nvSpPr>
        <p:spPr>
          <a:xfrm>
            <a:off x="1028700" y="1095375"/>
            <a:ext cx="173931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Vonalkódok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" name="Google Shape;202;g37e6be67be7_0_3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5286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g37e6be67be7_0_3"/>
          <p:cNvGrpSpPr/>
          <p:nvPr/>
        </p:nvGrpSpPr>
        <p:grpSpPr>
          <a:xfrm>
            <a:off x="1509333" y="2725013"/>
            <a:ext cx="287000" cy="287000"/>
            <a:chOff x="0" y="0"/>
            <a:chExt cx="812800" cy="812800"/>
          </a:xfrm>
        </p:grpSpPr>
        <p:sp>
          <p:nvSpPr>
            <p:cNvPr id="204" name="Google Shape;204;g37e6be67be7_0_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g37e6be67be7_0_3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g37e6be67be7_0_3"/>
          <p:cNvSpPr txBox="1"/>
          <p:nvPr/>
        </p:nvSpPr>
        <p:spPr>
          <a:xfrm>
            <a:off x="10794525" y="6205525"/>
            <a:ext cx="463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2860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7" name="Google Shape;207;g37e6be67be7_0_3"/>
          <p:cNvSpPr txBox="1"/>
          <p:nvPr/>
        </p:nvSpPr>
        <p:spPr>
          <a:xfrm>
            <a:off x="1308300" y="2085000"/>
            <a:ext cx="8357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08" name="Google Shape;208;g37e6be67be7_0_3"/>
          <p:cNvSpPr txBox="1"/>
          <p:nvPr/>
        </p:nvSpPr>
        <p:spPr>
          <a:xfrm>
            <a:off x="1233550" y="2725025"/>
            <a:ext cx="14414700" cy="65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bolti eladók kézzel írták be a kódokat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pontok-vonalak függőlegesen téglalappá alakítva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feketéről és a fehérről máshogy verődik vissza a fény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elején, közepén, végén két függőleges</a:t>
            </a: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 fekete</a:t>
            </a: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csík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❏"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bal</a:t>
            </a: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oldalon: gyártóról információ, </a:t>
            </a: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jobb</a:t>
            </a: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oldalon: termékről információ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 darab 7-es blokkra van osztva, minden blokk 1 számjegyet kódol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Char char="❏"/>
            </a:pPr>
            <a:r>
              <a:rPr lang="en-US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 utolsó számjegy ellenőrző számjegy</a:t>
            </a:r>
            <a:endParaRPr sz="3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15833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9" name="Google Shape;209;g37e6be67be7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21400" y="611374"/>
            <a:ext cx="4887148" cy="3433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37e6be67be7_0_3"/>
          <p:cNvSpPr/>
          <p:nvPr/>
        </p:nvSpPr>
        <p:spPr>
          <a:xfrm>
            <a:off x="2008725" y="7965975"/>
            <a:ext cx="6135000" cy="1579200"/>
          </a:xfrm>
          <a:prstGeom prst="roundRect">
            <a:avLst>
              <a:gd fmla="val 6403" name="adj"/>
            </a:avLst>
          </a:prstGeom>
          <a:solidFill>
            <a:srgbClr val="FFB4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37e6be67be7_0_3"/>
          <p:cNvSpPr txBox="1"/>
          <p:nvPr/>
        </p:nvSpPr>
        <p:spPr>
          <a:xfrm>
            <a:off x="2211225" y="7965964"/>
            <a:ext cx="5730000" cy="157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Hányféle vonalkód készíthető?</a:t>
            </a:r>
            <a:endParaRPr b="0" i="0" sz="36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12" name="Google Shape;212;g37e6be67be7_0_3"/>
          <p:cNvGrpSpPr/>
          <p:nvPr/>
        </p:nvGrpSpPr>
        <p:grpSpPr>
          <a:xfrm>
            <a:off x="2137433" y="8144126"/>
            <a:ext cx="287000" cy="287000"/>
            <a:chOff x="0" y="0"/>
            <a:chExt cx="812800" cy="812800"/>
          </a:xfrm>
        </p:grpSpPr>
        <p:sp>
          <p:nvSpPr>
            <p:cNvPr id="213" name="Google Shape;213;g37e6be67be7_0_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g37e6be67be7_0_3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48e607e3d0_0_37"/>
          <p:cNvSpPr txBox="1"/>
          <p:nvPr/>
        </p:nvSpPr>
        <p:spPr>
          <a:xfrm>
            <a:off x="-30154500" y="2380775"/>
            <a:ext cx="173931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Vonalkód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0" name="Google Shape;220;g348e607e3d0_0_37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5286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" name="Google Shape;221;g348e607e3d0_0_37"/>
          <p:cNvGrpSpPr/>
          <p:nvPr/>
        </p:nvGrpSpPr>
        <p:grpSpPr>
          <a:xfrm>
            <a:off x="1509333" y="2725013"/>
            <a:ext cx="287000" cy="287000"/>
            <a:chOff x="0" y="0"/>
            <a:chExt cx="812800" cy="812800"/>
          </a:xfrm>
        </p:grpSpPr>
        <p:sp>
          <p:nvSpPr>
            <p:cNvPr id="222" name="Google Shape;222;g348e607e3d0_0_3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g348e607e3d0_0_37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g348e607e3d0_0_37"/>
          <p:cNvSpPr txBox="1"/>
          <p:nvPr/>
        </p:nvSpPr>
        <p:spPr>
          <a:xfrm>
            <a:off x="10794525" y="6205525"/>
            <a:ext cx="463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2860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5" name="Google Shape;225;g348e607e3d0_0_37"/>
          <p:cNvSpPr txBox="1"/>
          <p:nvPr/>
        </p:nvSpPr>
        <p:spPr>
          <a:xfrm>
            <a:off x="1308300" y="2085000"/>
            <a:ext cx="8357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26" name="Google Shape;226;g348e607e3d0_0_37"/>
          <p:cNvSpPr txBox="1"/>
          <p:nvPr/>
        </p:nvSpPr>
        <p:spPr>
          <a:xfrm>
            <a:off x="11959775" y="1646775"/>
            <a:ext cx="4959900" cy="79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Kódok:</a:t>
            </a:r>
            <a:endParaRPr b="1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 → 0001101</a:t>
            </a:r>
            <a:endParaRPr b="1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→ 0011001</a:t>
            </a:r>
            <a:endParaRPr b="1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→ 0010011</a:t>
            </a:r>
            <a:endParaRPr b="1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→ 0111101</a:t>
            </a:r>
            <a:endParaRPr b="1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→ 0100011</a:t>
            </a:r>
            <a:endParaRPr b="1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 → 0110001</a:t>
            </a:r>
            <a:endParaRPr b="1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 → 0101111</a:t>
            </a:r>
            <a:endParaRPr b="1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 → 0111011</a:t>
            </a:r>
            <a:endParaRPr b="1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 → 0110111</a:t>
            </a:r>
            <a:endParaRPr b="1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 → 0001011</a:t>
            </a:r>
            <a:endParaRPr b="1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g348e607e3d0_0_37"/>
          <p:cNvSpPr txBox="1"/>
          <p:nvPr/>
        </p:nvSpPr>
        <p:spPr>
          <a:xfrm>
            <a:off x="953350" y="1142350"/>
            <a:ext cx="1739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Vonalkódok</a:t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8" name="Google Shape;228;g348e607e3d0_0_37"/>
          <p:cNvSpPr txBox="1"/>
          <p:nvPr/>
        </p:nvSpPr>
        <p:spPr>
          <a:xfrm>
            <a:off x="1186150" y="2725025"/>
            <a:ext cx="9016800" cy="20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bal oldalon:  fehér - 0 	fekete - 1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jobb oldalon: fordítva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❏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bal oldalon mindig páros darab fehér van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9" name="Google Shape;229;g348e607e3d0_0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7975" y="6380799"/>
            <a:ext cx="4887148" cy="3433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348e607e3d0_0_37"/>
          <p:cNvSpPr txBox="1"/>
          <p:nvPr/>
        </p:nvSpPr>
        <p:spPr>
          <a:xfrm>
            <a:off x="1186150" y="4976688"/>
            <a:ext cx="9016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Char char="❏"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fejjel lefelé is olvasható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7e6be67be7_0_18"/>
          <p:cNvSpPr txBox="1"/>
          <p:nvPr/>
        </p:nvSpPr>
        <p:spPr>
          <a:xfrm>
            <a:off x="-30154500" y="2380775"/>
            <a:ext cx="173931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Vonalkód</a:t>
            </a:r>
            <a:endParaRPr b="0" i="0" sz="7200" u="none" cap="none" strike="noStrike">
              <a:solidFill>
                <a:srgbClr val="000000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6" name="Google Shape;236;g37e6be67be7_0_18"/>
          <p:cNvSpPr/>
          <p:nvPr/>
        </p:nvSpPr>
        <p:spPr>
          <a:xfrm>
            <a:off x="-2869198" y="1142343"/>
            <a:ext cx="3650839" cy="1014257"/>
          </a:xfrm>
          <a:custGeom>
            <a:rect b="b" l="l" r="r" t="t"/>
            <a:pathLst>
              <a:path extrusionOk="0" h="107414" w="386639">
                <a:moveTo>
                  <a:pt x="53020" y="0"/>
                </a:moveTo>
                <a:lnTo>
                  <a:pt x="333619" y="0"/>
                </a:lnTo>
                <a:cubicBezTo>
                  <a:pt x="362901" y="0"/>
                  <a:pt x="386639" y="23738"/>
                  <a:pt x="386639" y="53020"/>
                </a:cubicBezTo>
                <a:lnTo>
                  <a:pt x="386639" y="54394"/>
                </a:lnTo>
                <a:cubicBezTo>
                  <a:pt x="386639" y="83677"/>
                  <a:pt x="362901" y="107414"/>
                  <a:pt x="333619" y="107414"/>
                </a:cubicBezTo>
                <a:lnTo>
                  <a:pt x="53020" y="107414"/>
                </a:lnTo>
                <a:cubicBezTo>
                  <a:pt x="38958" y="107414"/>
                  <a:pt x="25472" y="101828"/>
                  <a:pt x="15529" y="91885"/>
                </a:cubicBezTo>
                <a:cubicBezTo>
                  <a:pt x="5586" y="81942"/>
                  <a:pt x="0" y="68456"/>
                  <a:pt x="0" y="54394"/>
                </a:cubicBezTo>
                <a:lnTo>
                  <a:pt x="0" y="53020"/>
                </a:lnTo>
                <a:cubicBezTo>
                  <a:pt x="0" y="23738"/>
                  <a:pt x="23738" y="0"/>
                  <a:pt x="53020" y="0"/>
                </a:cubicBezTo>
                <a:close/>
              </a:path>
            </a:pathLst>
          </a:custGeom>
          <a:solidFill>
            <a:srgbClr val="5286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7" name="Google Shape;237;g37e6be67be7_0_18"/>
          <p:cNvGrpSpPr/>
          <p:nvPr/>
        </p:nvGrpSpPr>
        <p:grpSpPr>
          <a:xfrm>
            <a:off x="1509333" y="2725013"/>
            <a:ext cx="287000" cy="287000"/>
            <a:chOff x="0" y="0"/>
            <a:chExt cx="812800" cy="812800"/>
          </a:xfrm>
        </p:grpSpPr>
        <p:sp>
          <p:nvSpPr>
            <p:cNvPr id="238" name="Google Shape;238;g37e6be67be7_0_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g37e6be67be7_0_18"/>
            <p:cNvSpPr txBox="1"/>
            <p:nvPr/>
          </p:nvSpPr>
          <p:spPr>
            <a:xfrm>
              <a:off x="76200" y="76200"/>
              <a:ext cx="660300" cy="66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3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40;g37e6be67be7_0_18"/>
          <p:cNvSpPr txBox="1"/>
          <p:nvPr/>
        </p:nvSpPr>
        <p:spPr>
          <a:xfrm>
            <a:off x="10794525" y="6205525"/>
            <a:ext cx="4632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228600" marR="0" rtl="0" algn="ctr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7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1" name="Google Shape;241;g37e6be67be7_0_18"/>
          <p:cNvSpPr txBox="1"/>
          <p:nvPr/>
        </p:nvSpPr>
        <p:spPr>
          <a:xfrm>
            <a:off x="1308300" y="2085000"/>
            <a:ext cx="8357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833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2" name="Google Shape;242;g37e6be67be7_0_18"/>
          <p:cNvSpPr txBox="1"/>
          <p:nvPr/>
        </p:nvSpPr>
        <p:spPr>
          <a:xfrm>
            <a:off x="953350" y="1142350"/>
            <a:ext cx="1739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Vonalkódok ellenőrzőszáma</a:t>
            </a:r>
            <a:endParaRPr b="1" i="0" sz="72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3" name="Google Shape;243;g37e6be67be7_0_18"/>
          <p:cNvSpPr txBox="1"/>
          <p:nvPr/>
        </p:nvSpPr>
        <p:spPr>
          <a:xfrm>
            <a:off x="1186150" y="2725025"/>
            <a:ext cx="15337500" cy="2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just">
              <a:lnSpc>
                <a:spcPct val="115833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AutoNum type="arabicPeriod"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ö</a:t>
            </a: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sszeadjuk a páratlan helyen álló számjegyeket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AutoNum type="arabicPeriod"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 összeget 3-mal szorozzuk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AutoNum type="arabicPeriod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hozzáadjuk a páros helyen álló számjegyek összegét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AutoNum type="arabicPeriod"/>
            </a:pPr>
            <a:r>
              <a:rPr b="0" i="0" lang="en-US" sz="3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az ellenőrzőszám az összeget 10-zel osztható</a:t>
            </a: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ra egészíti ki</a:t>
            </a:r>
            <a:endParaRPr b="0" i="0" sz="36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4" name="Google Shape;244;g37e6be67be7_0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19200" y="6244025"/>
            <a:ext cx="3990098" cy="280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