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Raleway" pitchFamily="2" charset="0"/>
      <p:regular r:id="rId23"/>
      <p:bold r:id="rId24"/>
      <p:italic r:id="rId25"/>
      <p:boldItalic r:id="rId26"/>
    </p:embeddedFont>
    <p:embeddedFont>
      <p:font typeface="Raleway SemiBold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FzGwIGn3LXrptAK5m2fyhU7b8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5209C7-8FFF-41C2-A1B9-4DEBF99515AA}">
  <a:tblStyle styleId="{5A5209C7-8FFF-41C2-A1B9-4DEBF99515A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290A993-D7C5-49D3-A0B6-A897162771C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8f1d3920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g3a8f1d3920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a8f1d3920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g3a8f1d3920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9a0ed5dc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g39a0ed5dc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8f1d3920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g3a8f1d3920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a8f1d3920f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g3a8f1d3920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a8f1d3920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g3a8f1d3920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9d668bfc41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g39d668bfc41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9d668bfc41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g39d668bfc4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7cb27e011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g37cb27e011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9d668bfc41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2" name="Google Shape;352;g39d668bfc41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9d668bfc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39d668bfc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9d668bfc4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g39d668bfc4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cb27e011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g37cb27e011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d668bfc4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39d668bfc4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d668bfc4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g39d668bfc4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8f1d3920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3a8f1d3920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d668bfc4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39d668bfc4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8f1d3920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3a8f1d3920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8f1d3920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g3a8f1d3920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0"/>
          <p:cNvGrpSpPr/>
          <p:nvPr/>
        </p:nvGrpSpPr>
        <p:grpSpPr>
          <a:xfrm>
            <a:off x="-1660551" y="-1166568"/>
            <a:ext cx="5143784" cy="5424652"/>
            <a:chOff x="0" y="-38100"/>
            <a:chExt cx="544800" cy="574554"/>
          </a:xfrm>
        </p:grpSpPr>
        <p:sp>
          <p:nvSpPr>
            <p:cNvPr id="85" name="Google Shape;85;p20"/>
            <p:cNvSpPr/>
            <p:nvPr/>
          </p:nvSpPr>
          <p:spPr>
            <a:xfrm>
              <a:off x="0" y="0"/>
              <a:ext cx="544751" cy="536454"/>
            </a:xfrm>
            <a:custGeom>
              <a:avLst/>
              <a:gdLst/>
              <a:ahLst/>
              <a:cxnLst/>
              <a:rect l="l" t="t" r="r" b="b"/>
              <a:pathLst>
                <a:path w="544751" h="536454" extrusionOk="0">
                  <a:moveTo>
                    <a:pt x="37631" y="0"/>
                  </a:moveTo>
                  <a:lnTo>
                    <a:pt x="507120" y="0"/>
                  </a:lnTo>
                  <a:cubicBezTo>
                    <a:pt x="527903" y="0"/>
                    <a:pt x="544751" y="16848"/>
                    <a:pt x="544751" y="37631"/>
                  </a:cubicBezTo>
                  <a:lnTo>
                    <a:pt x="544751" y="498823"/>
                  </a:lnTo>
                  <a:cubicBezTo>
                    <a:pt x="544751" y="519606"/>
                    <a:pt x="527903" y="536454"/>
                    <a:pt x="507120" y="536454"/>
                  </a:cubicBezTo>
                  <a:lnTo>
                    <a:pt x="37631" y="536454"/>
                  </a:lnTo>
                  <a:cubicBezTo>
                    <a:pt x="16848" y="536454"/>
                    <a:pt x="0" y="519606"/>
                    <a:pt x="0" y="498823"/>
                  </a:cubicBezTo>
                  <a:lnTo>
                    <a:pt x="0" y="37631"/>
                  </a:lnTo>
                  <a:cubicBezTo>
                    <a:pt x="0" y="16848"/>
                    <a:pt x="16848" y="0"/>
                    <a:pt x="37631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0"/>
            <p:cNvSpPr txBox="1"/>
            <p:nvPr/>
          </p:nvSpPr>
          <p:spPr>
            <a:xfrm>
              <a:off x="0" y="-38100"/>
              <a:ext cx="544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20"/>
          <p:cNvSpPr/>
          <p:nvPr/>
        </p:nvSpPr>
        <p:spPr>
          <a:xfrm>
            <a:off x="-2859052" y="6606464"/>
            <a:ext cx="3650491" cy="1014160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20"/>
          <p:cNvGrpSpPr/>
          <p:nvPr/>
        </p:nvGrpSpPr>
        <p:grpSpPr>
          <a:xfrm>
            <a:off x="13490099" y="4401205"/>
            <a:ext cx="5143306" cy="5424685"/>
            <a:chOff x="0" y="-38100"/>
            <a:chExt cx="544751" cy="574554"/>
          </a:xfrm>
        </p:grpSpPr>
        <p:sp>
          <p:nvSpPr>
            <p:cNvPr id="89" name="Google Shape;89;p20"/>
            <p:cNvSpPr/>
            <p:nvPr/>
          </p:nvSpPr>
          <p:spPr>
            <a:xfrm>
              <a:off x="0" y="0"/>
              <a:ext cx="544751" cy="536454"/>
            </a:xfrm>
            <a:custGeom>
              <a:avLst/>
              <a:gdLst/>
              <a:ahLst/>
              <a:cxnLst/>
              <a:rect l="l" t="t" r="r" b="b"/>
              <a:pathLst>
                <a:path w="544751" h="536454" extrusionOk="0">
                  <a:moveTo>
                    <a:pt x="37631" y="0"/>
                  </a:moveTo>
                  <a:lnTo>
                    <a:pt x="507120" y="0"/>
                  </a:lnTo>
                  <a:cubicBezTo>
                    <a:pt x="527903" y="0"/>
                    <a:pt x="544751" y="16848"/>
                    <a:pt x="544751" y="37631"/>
                  </a:cubicBezTo>
                  <a:lnTo>
                    <a:pt x="544751" y="498823"/>
                  </a:lnTo>
                  <a:cubicBezTo>
                    <a:pt x="544751" y="519606"/>
                    <a:pt x="527903" y="536454"/>
                    <a:pt x="507120" y="536454"/>
                  </a:cubicBezTo>
                  <a:lnTo>
                    <a:pt x="37631" y="536454"/>
                  </a:lnTo>
                  <a:cubicBezTo>
                    <a:pt x="16848" y="536454"/>
                    <a:pt x="0" y="519606"/>
                    <a:pt x="0" y="498823"/>
                  </a:cubicBezTo>
                  <a:lnTo>
                    <a:pt x="0" y="37631"/>
                  </a:lnTo>
                  <a:cubicBezTo>
                    <a:pt x="0" y="16848"/>
                    <a:pt x="16848" y="0"/>
                    <a:pt x="37631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 txBox="1"/>
            <p:nvPr/>
          </p:nvSpPr>
          <p:spPr>
            <a:xfrm>
              <a:off x="0" y="-38100"/>
              <a:ext cx="544751" cy="574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20"/>
          <p:cNvGrpSpPr/>
          <p:nvPr/>
        </p:nvGrpSpPr>
        <p:grpSpPr>
          <a:xfrm>
            <a:off x="9554121" y="-1166583"/>
            <a:ext cx="5143306" cy="4986535"/>
            <a:chOff x="0" y="-38100"/>
            <a:chExt cx="544751" cy="528147"/>
          </a:xfrm>
        </p:grpSpPr>
        <p:sp>
          <p:nvSpPr>
            <p:cNvPr id="92" name="Google Shape;92;p20"/>
            <p:cNvSpPr/>
            <p:nvPr/>
          </p:nvSpPr>
          <p:spPr>
            <a:xfrm>
              <a:off x="0" y="0"/>
              <a:ext cx="544751" cy="490047"/>
            </a:xfrm>
            <a:custGeom>
              <a:avLst/>
              <a:gdLst/>
              <a:ahLst/>
              <a:cxnLst/>
              <a:rect l="l" t="t" r="r" b="b"/>
              <a:pathLst>
                <a:path w="544751" h="490047" extrusionOk="0">
                  <a:moveTo>
                    <a:pt x="37631" y="0"/>
                  </a:moveTo>
                  <a:lnTo>
                    <a:pt x="507120" y="0"/>
                  </a:lnTo>
                  <a:cubicBezTo>
                    <a:pt x="527903" y="0"/>
                    <a:pt x="544751" y="16848"/>
                    <a:pt x="544751" y="37631"/>
                  </a:cubicBezTo>
                  <a:lnTo>
                    <a:pt x="544751" y="452416"/>
                  </a:lnTo>
                  <a:cubicBezTo>
                    <a:pt x="544751" y="473199"/>
                    <a:pt x="527903" y="490047"/>
                    <a:pt x="507120" y="490047"/>
                  </a:cubicBezTo>
                  <a:lnTo>
                    <a:pt x="37631" y="490047"/>
                  </a:lnTo>
                  <a:cubicBezTo>
                    <a:pt x="16848" y="490047"/>
                    <a:pt x="0" y="473199"/>
                    <a:pt x="0" y="452416"/>
                  </a:cubicBezTo>
                  <a:lnTo>
                    <a:pt x="0" y="37631"/>
                  </a:lnTo>
                  <a:cubicBezTo>
                    <a:pt x="0" y="16848"/>
                    <a:pt x="16848" y="0"/>
                    <a:pt x="37631" y="0"/>
                  </a:cubicBezTo>
                  <a:close/>
                </a:path>
              </a:pathLst>
            </a:custGeom>
            <a:solidFill>
              <a:srgbClr val="528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>
            <a:xfrm>
              <a:off x="0" y="-38100"/>
              <a:ext cx="544751" cy="528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20"/>
          <p:cNvGrpSpPr/>
          <p:nvPr/>
        </p:nvGrpSpPr>
        <p:grpSpPr>
          <a:xfrm>
            <a:off x="1028700" y="668975"/>
            <a:ext cx="16018354" cy="8589354"/>
            <a:chOff x="0" y="-38100"/>
            <a:chExt cx="1719058" cy="909735"/>
          </a:xfrm>
        </p:grpSpPr>
        <p:sp>
          <p:nvSpPr>
            <p:cNvPr id="95" name="Google Shape;95;p20"/>
            <p:cNvSpPr/>
            <p:nvPr/>
          </p:nvSpPr>
          <p:spPr>
            <a:xfrm>
              <a:off x="0" y="0"/>
              <a:ext cx="1719058" cy="871635"/>
            </a:xfrm>
            <a:custGeom>
              <a:avLst/>
              <a:gdLst/>
              <a:ahLst/>
              <a:cxnLst/>
              <a:rect l="l" t="t" r="r" b="b"/>
              <a:pathLst>
                <a:path w="1719058" h="871635" extrusionOk="0">
                  <a:moveTo>
                    <a:pt x="11925" y="0"/>
                  </a:moveTo>
                  <a:lnTo>
                    <a:pt x="1707134" y="0"/>
                  </a:lnTo>
                  <a:cubicBezTo>
                    <a:pt x="1710296" y="0"/>
                    <a:pt x="1713329" y="1256"/>
                    <a:pt x="1715566" y="3493"/>
                  </a:cubicBezTo>
                  <a:cubicBezTo>
                    <a:pt x="1717802" y="5729"/>
                    <a:pt x="1719058" y="8762"/>
                    <a:pt x="1719058" y="11925"/>
                  </a:cubicBezTo>
                  <a:lnTo>
                    <a:pt x="1719058" y="859710"/>
                  </a:lnTo>
                  <a:cubicBezTo>
                    <a:pt x="1719058" y="866296"/>
                    <a:pt x="1713719" y="871635"/>
                    <a:pt x="1707134" y="871635"/>
                  </a:cubicBezTo>
                  <a:lnTo>
                    <a:pt x="11925" y="871635"/>
                  </a:lnTo>
                  <a:cubicBezTo>
                    <a:pt x="5339" y="871635"/>
                    <a:pt x="0" y="866296"/>
                    <a:pt x="0" y="859710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0"/>
            <p:cNvSpPr txBox="1"/>
            <p:nvPr/>
          </p:nvSpPr>
          <p:spPr>
            <a:xfrm>
              <a:off x="0" y="-38100"/>
              <a:ext cx="1719058" cy="909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0"/>
          <p:cNvSpPr txBox="1"/>
          <p:nvPr/>
        </p:nvSpPr>
        <p:spPr>
          <a:xfrm>
            <a:off x="2513027" y="3429000"/>
            <a:ext cx="13049700" cy="4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8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Egyensúlyok nyomában: Héják, galambok és </a:t>
            </a:r>
            <a:br>
              <a:rPr lang="en-US" sz="8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-US" sz="8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városi dugók?</a:t>
            </a:r>
            <a:endParaRPr sz="8000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98" name="Google Shape;98;p20"/>
          <p:cNvGrpSpPr/>
          <p:nvPr/>
        </p:nvGrpSpPr>
        <p:grpSpPr>
          <a:xfrm>
            <a:off x="440752" y="8073488"/>
            <a:ext cx="2526524" cy="2574033"/>
            <a:chOff x="0" y="-38100"/>
            <a:chExt cx="267596" cy="272628"/>
          </a:xfrm>
        </p:grpSpPr>
        <p:sp>
          <p:nvSpPr>
            <p:cNvPr id="99" name="Google Shape;99;p20"/>
            <p:cNvSpPr/>
            <p:nvPr/>
          </p:nvSpPr>
          <p:spPr>
            <a:xfrm>
              <a:off x="0" y="0"/>
              <a:ext cx="267596" cy="234528"/>
            </a:xfrm>
            <a:custGeom>
              <a:avLst/>
              <a:gdLst/>
              <a:ahLst/>
              <a:cxnLst/>
              <a:rect l="l" t="t" r="r" b="b"/>
              <a:pathLst>
                <a:path w="267596" h="234528" extrusionOk="0">
                  <a:moveTo>
                    <a:pt x="76606" y="0"/>
                  </a:moveTo>
                  <a:lnTo>
                    <a:pt x="190990" y="0"/>
                  </a:lnTo>
                  <a:cubicBezTo>
                    <a:pt x="233298" y="0"/>
                    <a:pt x="267596" y="34298"/>
                    <a:pt x="267596" y="76606"/>
                  </a:cubicBezTo>
                  <a:lnTo>
                    <a:pt x="267596" y="157921"/>
                  </a:lnTo>
                  <a:cubicBezTo>
                    <a:pt x="267596" y="178239"/>
                    <a:pt x="259525" y="197724"/>
                    <a:pt x="245158" y="212090"/>
                  </a:cubicBezTo>
                  <a:cubicBezTo>
                    <a:pt x="230792" y="226457"/>
                    <a:pt x="211307" y="234528"/>
                    <a:pt x="190990" y="234528"/>
                  </a:cubicBezTo>
                  <a:lnTo>
                    <a:pt x="76606" y="234528"/>
                  </a:lnTo>
                  <a:cubicBezTo>
                    <a:pt x="34298" y="234528"/>
                    <a:pt x="0" y="200230"/>
                    <a:pt x="0" y="157921"/>
                  </a:cubicBezTo>
                  <a:lnTo>
                    <a:pt x="0" y="76606"/>
                  </a:lnTo>
                  <a:cubicBezTo>
                    <a:pt x="0" y="56289"/>
                    <a:pt x="8071" y="36804"/>
                    <a:pt x="22438" y="22438"/>
                  </a:cubicBezTo>
                  <a:cubicBezTo>
                    <a:pt x="36804" y="8071"/>
                    <a:pt x="56289" y="0"/>
                    <a:pt x="76606" y="0"/>
                  </a:cubicBezTo>
                  <a:close/>
                </a:path>
              </a:pathLst>
            </a:custGeom>
            <a:solidFill>
              <a:srgbClr val="528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0"/>
            <p:cNvSpPr txBox="1"/>
            <p:nvPr/>
          </p:nvSpPr>
          <p:spPr>
            <a:xfrm>
              <a:off x="0" y="-38100"/>
              <a:ext cx="267596" cy="272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20"/>
          <p:cNvGrpSpPr/>
          <p:nvPr/>
        </p:nvGrpSpPr>
        <p:grpSpPr>
          <a:xfrm>
            <a:off x="1310468" y="1323697"/>
            <a:ext cx="213301" cy="213301"/>
            <a:chOff x="0" y="0"/>
            <a:chExt cx="812800" cy="812800"/>
          </a:xfrm>
        </p:grpSpPr>
        <p:sp>
          <p:nvSpPr>
            <p:cNvPr id="102" name="Google Shape;102;p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20"/>
          <p:cNvSpPr/>
          <p:nvPr/>
        </p:nvSpPr>
        <p:spPr>
          <a:xfrm>
            <a:off x="15668823" y="2210264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20"/>
          <p:cNvGrpSpPr/>
          <p:nvPr/>
        </p:nvGrpSpPr>
        <p:grpSpPr>
          <a:xfrm>
            <a:off x="16296297" y="2610759"/>
            <a:ext cx="213301" cy="213301"/>
            <a:chOff x="0" y="0"/>
            <a:chExt cx="812800" cy="812800"/>
          </a:xfrm>
        </p:grpSpPr>
        <p:sp>
          <p:nvSpPr>
            <p:cNvPr id="106" name="Google Shape;106;p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20"/>
          <p:cNvGrpSpPr/>
          <p:nvPr/>
        </p:nvGrpSpPr>
        <p:grpSpPr>
          <a:xfrm>
            <a:off x="675297" y="8656653"/>
            <a:ext cx="213301" cy="213301"/>
            <a:chOff x="0" y="0"/>
            <a:chExt cx="812800" cy="812800"/>
          </a:xfrm>
        </p:grpSpPr>
        <p:sp>
          <p:nvSpPr>
            <p:cNvPr id="109" name="Google Shape;109;p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1" name="Google Shape;111;p20" title="vegleges_1.png"/>
          <p:cNvPicPr preferRelativeResize="0"/>
          <p:nvPr/>
        </p:nvPicPr>
        <p:blipFill rotWithShape="1">
          <a:blip r:embed="rId3">
            <a:alphaModFix/>
          </a:blip>
          <a:srcRect l="-5988" t="2229"/>
          <a:stretch/>
        </p:blipFill>
        <p:spPr>
          <a:xfrm>
            <a:off x="13927003" y="6267919"/>
            <a:ext cx="4735299" cy="4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8f1d3920f_0_106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 b="1">
                <a:latin typeface="Raleway"/>
                <a:ea typeface="Raleway"/>
                <a:cs typeface="Raleway"/>
                <a:sym typeface="Raleway"/>
              </a:rPr>
              <a:t>Alaphelyzet</a:t>
            </a: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g3a8f1d3920f_0_106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a8f1d3920f_0_106"/>
          <p:cNvSpPr txBox="1"/>
          <p:nvPr/>
        </p:nvSpPr>
        <p:spPr>
          <a:xfrm>
            <a:off x="615450" y="2681775"/>
            <a:ext cx="9519000" cy="6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2000-2000 autó esetén minden autósnak 65 perc lesz a menetideje.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bármelyik útvonalon 2000-nél több autós megy, nekik a menetidejük megnő 65+</a:t>
            </a: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percre, míg a többiek menetideje 65-</a:t>
            </a: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percre csökken.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többen vannak, akiknek így megnőtt a menetidejük, így az átlagos menetidő is nő.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2000-2000 autós esetén a legkevesebb tehát az átlagos menetidő.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Ekkor semelyik autósnak nem éri meg útvonalat váltani!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g3a8f1d3920f_0_106"/>
          <p:cNvSpPr/>
          <p:nvPr/>
        </p:nvSpPr>
        <p:spPr>
          <a:xfrm>
            <a:off x="10424950" y="7633025"/>
            <a:ext cx="74010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g3a8f1d3920f_0_106"/>
          <p:cNvGrpSpPr/>
          <p:nvPr/>
        </p:nvGrpSpPr>
        <p:grpSpPr>
          <a:xfrm>
            <a:off x="10549496" y="7811176"/>
            <a:ext cx="277734" cy="287000"/>
            <a:chOff x="0" y="0"/>
            <a:chExt cx="812800" cy="812800"/>
          </a:xfrm>
        </p:grpSpPr>
        <p:sp>
          <p:nvSpPr>
            <p:cNvPr id="222" name="Google Shape;222;g3a8f1d3920f_0_1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3a8f1d3920f_0_106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g3a8f1d3920f_0_106"/>
          <p:cNvSpPr txBox="1"/>
          <p:nvPr/>
        </p:nvSpPr>
        <p:spPr>
          <a:xfrm>
            <a:off x="10942506" y="7863125"/>
            <a:ext cx="68079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Hányan menjenek a folyó jobb és bal oldalán, hogy az átlagos menetidő a lehető legkisebb legyen?</a:t>
            </a:r>
            <a:endParaRPr sz="3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g3a8f1d3920f_0_106" title="braess_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0375" y="2862525"/>
            <a:ext cx="7570149" cy="411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a8f1d3920f_0_120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 b="1">
                <a:latin typeface="Raleway"/>
                <a:ea typeface="Raleway"/>
                <a:cs typeface="Raleway"/>
                <a:sym typeface="Raleway"/>
              </a:rPr>
              <a:t>Építsünk hidat! </a:t>
            </a: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g3a8f1d3920f_0_120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a8f1d3920f_0_120"/>
          <p:cNvSpPr txBox="1"/>
          <p:nvPr/>
        </p:nvSpPr>
        <p:spPr>
          <a:xfrm>
            <a:off x="348100" y="4123425"/>
            <a:ext cx="8044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hídon átjutni 0 perc.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g3a8f1d3920f_0_120"/>
          <p:cNvSpPr/>
          <p:nvPr/>
        </p:nvSpPr>
        <p:spPr>
          <a:xfrm>
            <a:off x="348100" y="5036950"/>
            <a:ext cx="7648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g3a8f1d3920f_0_120"/>
          <p:cNvGrpSpPr/>
          <p:nvPr/>
        </p:nvGrpSpPr>
        <p:grpSpPr>
          <a:xfrm>
            <a:off x="476808" y="5215101"/>
            <a:ext cx="287000" cy="287000"/>
            <a:chOff x="0" y="0"/>
            <a:chExt cx="812800" cy="812800"/>
          </a:xfrm>
        </p:grpSpPr>
        <p:sp>
          <p:nvSpPr>
            <p:cNvPr id="235" name="Google Shape;235;g3a8f1d3920f_0_1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3a8f1d3920f_0_120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g3a8f1d3920f_0_120"/>
          <p:cNvSpPr txBox="1"/>
          <p:nvPr/>
        </p:nvSpPr>
        <p:spPr>
          <a:xfrm>
            <a:off x="348100" y="5267050"/>
            <a:ext cx="76482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Milyen útvonalat választanál?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833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Várhatóan mennyi lesz az új menetidő?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g3a8f1d3920f_0_120"/>
          <p:cNvSpPr/>
          <p:nvPr/>
        </p:nvSpPr>
        <p:spPr>
          <a:xfrm>
            <a:off x="1028538" y="2456079"/>
            <a:ext cx="4284927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g3a8f1d3920f_0_120"/>
          <p:cNvSpPr txBox="1"/>
          <p:nvPr/>
        </p:nvSpPr>
        <p:spPr>
          <a:xfrm>
            <a:off x="919575" y="2655388"/>
            <a:ext cx="428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Milyen hatása lesz?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a8f1d3920f_0_120"/>
          <p:cNvSpPr txBox="1"/>
          <p:nvPr/>
        </p:nvSpPr>
        <p:spPr>
          <a:xfrm>
            <a:off x="348099" y="7294800"/>
            <a:ext cx="17680593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rövidebb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útszakaszok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legfeljebb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40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percet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vesznek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igénybe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így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ezeket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éri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meg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választani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g3a8f1d3920f_0_120"/>
          <p:cNvSpPr/>
          <p:nvPr/>
        </p:nvSpPr>
        <p:spPr>
          <a:xfrm>
            <a:off x="348100" y="8092434"/>
            <a:ext cx="7648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g3a8f1d3920f_0_120"/>
          <p:cNvGrpSpPr/>
          <p:nvPr/>
        </p:nvGrpSpPr>
        <p:grpSpPr>
          <a:xfrm>
            <a:off x="476808" y="8245501"/>
            <a:ext cx="287000" cy="287000"/>
            <a:chOff x="0" y="0"/>
            <a:chExt cx="812800" cy="812800"/>
          </a:xfrm>
        </p:grpSpPr>
        <p:sp>
          <p:nvSpPr>
            <p:cNvPr id="243" name="Google Shape;243;g3a8f1d3920f_0_1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3a8f1d3920f_0_120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g3a8f1d3920f_0_120"/>
          <p:cNvSpPr txBox="1"/>
          <p:nvPr/>
        </p:nvSpPr>
        <p:spPr>
          <a:xfrm>
            <a:off x="348100" y="8322534"/>
            <a:ext cx="76482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*Ha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autósok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jobban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eloszlanának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lehetne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javítani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korábbi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65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percet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g3a8f1d3920f_0_120" title="braess_hid_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3925" y="2540450"/>
            <a:ext cx="8192099" cy="4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9a0ed5dc95_0_0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 b="1">
                <a:latin typeface="Raleway"/>
                <a:ea typeface="Raleway"/>
                <a:cs typeface="Raleway"/>
                <a:sym typeface="Raleway"/>
              </a:rPr>
              <a:t>Braess paradoxon </a:t>
            </a: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2" name="Google Shape;252;g39a0ed5dc95_0_0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g39a0ed5dc95_0_0"/>
          <p:cNvGrpSpPr/>
          <p:nvPr/>
        </p:nvGrpSpPr>
        <p:grpSpPr>
          <a:xfrm>
            <a:off x="476808" y="5215101"/>
            <a:ext cx="287000" cy="287000"/>
            <a:chOff x="0" y="0"/>
            <a:chExt cx="812800" cy="812800"/>
          </a:xfrm>
        </p:grpSpPr>
        <p:sp>
          <p:nvSpPr>
            <p:cNvPr id="254" name="Google Shape;254;g39a0ed5dc95_0_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39a0ed5dc95_0_0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g39a0ed5dc95_0_0"/>
          <p:cNvGrpSpPr/>
          <p:nvPr/>
        </p:nvGrpSpPr>
        <p:grpSpPr>
          <a:xfrm>
            <a:off x="476808" y="8245501"/>
            <a:ext cx="287000" cy="287000"/>
            <a:chOff x="0" y="0"/>
            <a:chExt cx="812800" cy="812800"/>
          </a:xfrm>
        </p:grpSpPr>
        <p:sp>
          <p:nvSpPr>
            <p:cNvPr id="257" name="Google Shape;257;g39a0ed5dc95_0_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39a0ed5dc95_0_0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g39a0ed5dc95_0_0"/>
          <p:cNvSpPr txBox="1"/>
          <p:nvPr/>
        </p:nvSpPr>
        <p:spPr>
          <a:xfrm>
            <a:off x="763800" y="3539900"/>
            <a:ext cx="8891400" cy="6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Szöul, Cshonggyecheon  felüljáró </a:t>
            </a:r>
            <a:endParaRPr sz="36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1890-as években épült</a:t>
            </a:r>
            <a:endParaRPr sz="36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eredetileg gyorsította a forgalmat</a:t>
            </a:r>
            <a:endParaRPr sz="36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mindenki a legrövidebbnek hitt útvonalat választotta, állandóan bedugult</a:t>
            </a:r>
            <a:endParaRPr sz="36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elsősorban városszépítési és zöld megfontolásból 2005-ben lebontották</a:t>
            </a:r>
            <a:endParaRPr sz="36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felgyorsult a forgalom</a:t>
            </a:r>
            <a:endParaRPr sz="36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Pl. Németországban, Franciaországban, USA-ban is találhatunk hasonló példákat </a:t>
            </a:r>
            <a:endParaRPr sz="36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g39a0ed5dc9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3575" y="3539900"/>
            <a:ext cx="7716050" cy="52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9a0ed5dc95_0_0"/>
          <p:cNvSpPr txBox="1"/>
          <p:nvPr/>
        </p:nvSpPr>
        <p:spPr>
          <a:xfrm>
            <a:off x="639925" y="2478800"/>
            <a:ext cx="1642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Egy vagy több út hozzáadása az úthálózathoz lelassíthatja a teljes forgalom áramlását.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a8f1d3920f_0_146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 b="1">
                <a:latin typeface="Raleway"/>
                <a:ea typeface="Raleway"/>
                <a:cs typeface="Raleway"/>
                <a:sym typeface="Raleway"/>
              </a:rPr>
              <a:t>Építsünk hidat! </a:t>
            </a: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7" name="Google Shape;267;g3a8f1d3920f_0_146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g3a8f1d3920f_0_146"/>
          <p:cNvGrpSpPr/>
          <p:nvPr/>
        </p:nvGrpSpPr>
        <p:grpSpPr>
          <a:xfrm>
            <a:off x="476808" y="5215101"/>
            <a:ext cx="287000" cy="287000"/>
            <a:chOff x="0" y="0"/>
            <a:chExt cx="812800" cy="812800"/>
          </a:xfrm>
        </p:grpSpPr>
        <p:sp>
          <p:nvSpPr>
            <p:cNvPr id="269" name="Google Shape;269;g3a8f1d3920f_0_1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3a8f1d3920f_0_146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g3a8f1d3920f_0_146" title="braess_3_hidd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4125" y="2460713"/>
            <a:ext cx="8506800" cy="4620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g3a8f1d3920f_0_146"/>
          <p:cNvGrpSpPr/>
          <p:nvPr/>
        </p:nvGrpSpPr>
        <p:grpSpPr>
          <a:xfrm>
            <a:off x="476808" y="8245501"/>
            <a:ext cx="287000" cy="287000"/>
            <a:chOff x="0" y="0"/>
            <a:chExt cx="812800" cy="812800"/>
          </a:xfrm>
        </p:grpSpPr>
        <p:sp>
          <p:nvSpPr>
            <p:cNvPr id="273" name="Google Shape;273;g3a8f1d3920f_0_1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3a8f1d3920f_0_146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5" name="Google Shape;275;g3a8f1d3920f_0_146" title="braess_hid_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6025" y="2460725"/>
            <a:ext cx="8192099" cy="44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a8f1d3920f_0_146"/>
          <p:cNvSpPr txBox="1"/>
          <p:nvPr/>
        </p:nvSpPr>
        <p:spPr>
          <a:xfrm>
            <a:off x="575350" y="2665150"/>
            <a:ext cx="10107600" cy="54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,,Legjobb lenne ha mindenki a hosszabb utat választaná, csak én a rövidebbet!”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híd felborította a korábbi egyensúlyi állapotot.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új egyensúlyi állapotban minden autósnak ugyanaz lett az optimális útvonal.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Mindenki rosszabbul járt.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Önvezető autóknál ez a probléma kiküszöbölhető.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 egyéni, hanem ,,közös tudattal” rendelkeznek.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a8f1d3920f_0_167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 b="1">
                <a:latin typeface="Raleway"/>
                <a:ea typeface="Raleway"/>
                <a:cs typeface="Raleway"/>
                <a:sym typeface="Raleway"/>
              </a:rPr>
              <a:t>Mikor alakul ki egyensúly?</a:t>
            </a: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g3a8f1d3920f_0_167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3a8f1d3920f_0_167"/>
          <p:cNvSpPr txBox="1"/>
          <p:nvPr/>
        </p:nvSpPr>
        <p:spPr>
          <a:xfrm>
            <a:off x="910450" y="3159050"/>
            <a:ext cx="15162000" cy="29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Amikor mindenki úgy érzi, hogy a legjobban jár.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egyéni és a szociális érdek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 nem mindig egyeznek meg.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Elképzelhető, hogy olyan egyensúly alakul ki, ahol mindenki úgy érzi, hogy jól jár, de közben mindenki rosszabbul jár mintha együttműködtek volna 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4" name="Google Shape;284;g3a8f1d3920f_0_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5694050"/>
            <a:ext cx="5123712" cy="444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a8f1d3920f_0_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8013" y="5865375"/>
            <a:ext cx="57150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a8f1d3920f_0_175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 b="1">
                <a:latin typeface="Raleway"/>
                <a:ea typeface="Raleway"/>
                <a:cs typeface="Raleway"/>
                <a:sym typeface="Raleway"/>
              </a:rPr>
              <a:t>Hol jelenik ez meg? </a:t>
            </a: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1" name="Google Shape;291;g3a8f1d3920f_0_175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3a8f1d3920f_0_175"/>
          <p:cNvSpPr txBox="1"/>
          <p:nvPr/>
        </p:nvSpPr>
        <p:spPr>
          <a:xfrm>
            <a:off x="861750" y="2873175"/>
            <a:ext cx="7506300" cy="29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hadiipari fejlesztések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környezetvédelem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állatvilág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forgalom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árak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g3a8f1d3920f_0_175"/>
          <p:cNvPicPr preferRelativeResize="0"/>
          <p:nvPr/>
        </p:nvPicPr>
        <p:blipFill rotWithShape="1">
          <a:blip r:embed="rId3">
            <a:alphaModFix/>
          </a:blip>
          <a:srcRect t="5811"/>
          <a:stretch/>
        </p:blipFill>
        <p:spPr>
          <a:xfrm>
            <a:off x="152400" y="5952050"/>
            <a:ext cx="5123700" cy="4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a8f1d3920f_0_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8013" y="5865375"/>
            <a:ext cx="57150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3a8f1d3920f_0_175"/>
          <p:cNvSpPr/>
          <p:nvPr/>
        </p:nvSpPr>
        <p:spPr>
          <a:xfrm>
            <a:off x="8695075" y="3615325"/>
            <a:ext cx="5527005" cy="136254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g3a8f1d3920f_0_175"/>
          <p:cNvSpPr txBox="1"/>
          <p:nvPr/>
        </p:nvSpPr>
        <p:spPr>
          <a:xfrm>
            <a:off x="8527900" y="3784050"/>
            <a:ext cx="53541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játékelmélet tudományág ezekkel a helyzetekkel foglalkozik.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9d668bfc41_0_306"/>
          <p:cNvSpPr txBox="1"/>
          <p:nvPr/>
        </p:nvSpPr>
        <p:spPr>
          <a:xfrm>
            <a:off x="615475" y="2342800"/>
            <a:ext cx="161610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Vége.</a:t>
            </a:r>
            <a:endParaRPr sz="8000" b="0" i="0" u="none" strike="noStrike" cap="non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302" name="Google Shape;302;g39d668bfc41_0_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500" y="3986700"/>
            <a:ext cx="7268949" cy="56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9d668bfc41_0_97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9d668bfc41_0_97"/>
          <p:cNvSpPr txBox="1"/>
          <p:nvPr/>
        </p:nvSpPr>
        <p:spPr>
          <a:xfrm>
            <a:off x="1028700" y="1002975"/>
            <a:ext cx="15036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Héja vagy galamb lennél inkább?</a:t>
            </a:r>
            <a:endParaRPr sz="7200" b="0" i="0" u="none" strike="noStrike" cap="non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aphicFrame>
        <p:nvGraphicFramePr>
          <p:cNvPr id="309" name="Google Shape;309;g39d668bfc41_0_97"/>
          <p:cNvGraphicFramePr/>
          <p:nvPr/>
        </p:nvGraphicFramePr>
        <p:xfrm>
          <a:off x="1028700" y="4197550"/>
          <a:ext cx="5524500" cy="3546325"/>
        </p:xfrm>
        <a:graphic>
          <a:graphicData uri="http://schemas.openxmlformats.org/drawingml/2006/table">
            <a:tbl>
              <a:tblPr>
                <a:noFill/>
                <a:tableStyleId>{5A5209C7-8FFF-41C2-A1B9-4DEBF99515AA}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Héja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Galamb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Héja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0, 0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4, 1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Galamb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1, 4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3, 3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0" name="Google Shape;310;g39d668bfc41_0_97"/>
          <p:cNvSpPr/>
          <p:nvPr/>
        </p:nvSpPr>
        <p:spPr>
          <a:xfrm>
            <a:off x="8130775" y="2581200"/>
            <a:ext cx="7648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g39d668bfc41_0_97"/>
          <p:cNvGrpSpPr/>
          <p:nvPr/>
        </p:nvGrpSpPr>
        <p:grpSpPr>
          <a:xfrm>
            <a:off x="8259483" y="2759351"/>
            <a:ext cx="287000" cy="287000"/>
            <a:chOff x="0" y="0"/>
            <a:chExt cx="812800" cy="812800"/>
          </a:xfrm>
        </p:grpSpPr>
        <p:sp>
          <p:nvSpPr>
            <p:cNvPr id="312" name="Google Shape;312;g39d668bfc41_0_9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39d668bfc41_0_97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g39d668bfc41_0_97"/>
          <p:cNvSpPr txBox="1"/>
          <p:nvPr/>
        </p:nvSpPr>
        <p:spPr>
          <a:xfrm>
            <a:off x="8743550" y="2811288"/>
            <a:ext cx="67890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az egyensúlyi állapot 17 madár esetén?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g39d668bfc41_0_97"/>
          <p:cNvSpPr/>
          <p:nvPr/>
        </p:nvSpPr>
        <p:spPr>
          <a:xfrm>
            <a:off x="8130775" y="7841550"/>
            <a:ext cx="7648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6" name="Google Shape;316;g39d668bfc41_0_97"/>
          <p:cNvGrpSpPr/>
          <p:nvPr/>
        </p:nvGrpSpPr>
        <p:grpSpPr>
          <a:xfrm>
            <a:off x="8259483" y="8019701"/>
            <a:ext cx="287000" cy="287000"/>
            <a:chOff x="0" y="0"/>
            <a:chExt cx="812800" cy="812800"/>
          </a:xfrm>
        </p:grpSpPr>
        <p:sp>
          <p:nvSpPr>
            <p:cNvPr id="317" name="Google Shape;317;g39d668bfc41_0_9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39d668bfc41_0_97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g39d668bfc41_0_97"/>
          <p:cNvSpPr txBox="1"/>
          <p:nvPr/>
        </p:nvSpPr>
        <p:spPr>
          <a:xfrm>
            <a:off x="8743550" y="8071638"/>
            <a:ext cx="67890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*Módosítsd a kifizetési táblázatot úgy, hogy 10 galamb és 6 héja legyen az egyensúlyi állapot!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g39d668bfc41_0_97"/>
          <p:cNvSpPr/>
          <p:nvPr/>
        </p:nvSpPr>
        <p:spPr>
          <a:xfrm>
            <a:off x="8130775" y="5211375"/>
            <a:ext cx="7648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g39d668bfc41_0_97"/>
          <p:cNvGrpSpPr/>
          <p:nvPr/>
        </p:nvGrpSpPr>
        <p:grpSpPr>
          <a:xfrm>
            <a:off x="8259483" y="5389525"/>
            <a:ext cx="287000" cy="287000"/>
            <a:chOff x="0" y="0"/>
            <a:chExt cx="812800" cy="812800"/>
          </a:xfrm>
        </p:grpSpPr>
        <p:sp>
          <p:nvSpPr>
            <p:cNvPr id="322" name="Google Shape;322;g39d668bfc41_0_9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39d668bfc41_0_97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g39d668bfc41_0_97"/>
          <p:cNvSpPr txBox="1"/>
          <p:nvPr/>
        </p:nvSpPr>
        <p:spPr>
          <a:xfrm>
            <a:off x="8130775" y="5441475"/>
            <a:ext cx="74019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 populáció esetén mit mondhatunk a héja-galamb arányról?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7cb27e0117_0_75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Alaphelyzet</a:t>
            </a: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0" name="Google Shape;330;g37cb27e0117_0_75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" name="Google Shape;331;g37cb27e0117_0_75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332" name="Google Shape;332;g37cb27e0117_0_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37cb27e0117_0_7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g37cb27e0117_0_75"/>
          <p:cNvSpPr txBox="1"/>
          <p:nvPr/>
        </p:nvSpPr>
        <p:spPr>
          <a:xfrm>
            <a:off x="910450" y="2858888"/>
            <a:ext cx="151620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 oroszlán üldöz egy 100-tagú gnúcsor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inden gnú dönthet: elfut, vagy harcol az oroszlánnal.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mindenki menekül, az oroszlán véletlenszerűen elkap egy gnút.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gnú harcol: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○"/>
            </a:pPr>
            <a:r>
              <a:rPr lang="en-US" sz="3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k/101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valószínűséggel elűzik az oroszlánt;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○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nem sikerül elűzni, az oroszlán elkapja az egyik harcost.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g37cb27e0117_0_75"/>
          <p:cNvSpPr/>
          <p:nvPr/>
        </p:nvSpPr>
        <p:spPr>
          <a:xfrm>
            <a:off x="910450" y="7310850"/>
            <a:ext cx="4915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g37cb27e0117_0_75"/>
          <p:cNvGrpSpPr/>
          <p:nvPr/>
        </p:nvGrpSpPr>
        <p:grpSpPr>
          <a:xfrm>
            <a:off x="993175" y="7489000"/>
            <a:ext cx="184506" cy="188488"/>
            <a:chOff x="0" y="0"/>
            <a:chExt cx="812800" cy="812800"/>
          </a:xfrm>
        </p:grpSpPr>
        <p:sp>
          <p:nvSpPr>
            <p:cNvPr id="337" name="Google Shape;337;g37cb27e0117_0_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37cb27e0117_0_7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g37cb27e0117_0_75"/>
          <p:cNvSpPr txBox="1"/>
          <p:nvPr/>
        </p:nvSpPr>
        <p:spPr>
          <a:xfrm>
            <a:off x="1304253" y="7540938"/>
            <a:ext cx="43629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senki nem harcol, mennyi a gnúk várható vesztesége?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g37cb27e0117_0_75"/>
          <p:cNvSpPr/>
          <p:nvPr/>
        </p:nvSpPr>
        <p:spPr>
          <a:xfrm>
            <a:off x="6383725" y="7310850"/>
            <a:ext cx="4915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" name="Google Shape;341;g37cb27e0117_0_75"/>
          <p:cNvGrpSpPr/>
          <p:nvPr/>
        </p:nvGrpSpPr>
        <p:grpSpPr>
          <a:xfrm>
            <a:off x="6466450" y="7390450"/>
            <a:ext cx="184506" cy="188488"/>
            <a:chOff x="0" y="0"/>
            <a:chExt cx="812800" cy="812800"/>
          </a:xfrm>
        </p:grpSpPr>
        <p:sp>
          <p:nvSpPr>
            <p:cNvPr id="342" name="Google Shape;342;g37cb27e0117_0_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37cb27e0117_0_7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g37cb27e0117_0_75"/>
          <p:cNvSpPr txBox="1"/>
          <p:nvPr/>
        </p:nvSpPr>
        <p:spPr>
          <a:xfrm>
            <a:off x="6777528" y="7540938"/>
            <a:ext cx="43629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</a:t>
            </a:r>
            <a:r>
              <a:rPr lang="en-US" sz="3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gnú harcol, mennyi a gnúk várható vesztesége?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g37cb27e0117_0_75"/>
          <p:cNvSpPr/>
          <p:nvPr/>
        </p:nvSpPr>
        <p:spPr>
          <a:xfrm>
            <a:off x="12250800" y="7310850"/>
            <a:ext cx="4915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6" name="Google Shape;346;g37cb27e0117_0_75"/>
          <p:cNvGrpSpPr/>
          <p:nvPr/>
        </p:nvGrpSpPr>
        <p:grpSpPr>
          <a:xfrm>
            <a:off x="12333525" y="7489000"/>
            <a:ext cx="184506" cy="188488"/>
            <a:chOff x="0" y="0"/>
            <a:chExt cx="812800" cy="812800"/>
          </a:xfrm>
        </p:grpSpPr>
        <p:sp>
          <p:nvSpPr>
            <p:cNvPr id="347" name="Google Shape;347;g37cb27e0117_0_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37cb27e0117_0_7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g37cb27e0117_0_75"/>
          <p:cNvSpPr txBox="1"/>
          <p:nvPr/>
        </p:nvSpPr>
        <p:spPr>
          <a:xfrm>
            <a:off x="12644603" y="7540938"/>
            <a:ext cx="43629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</a:t>
            </a:r>
            <a:r>
              <a:rPr lang="en-US" sz="3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gnú harcol, mennyi a gnúk várható vesztesége?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9d668bfc41_0_161"/>
          <p:cNvSpPr txBox="1"/>
          <p:nvPr/>
        </p:nvSpPr>
        <p:spPr>
          <a:xfrm>
            <a:off x="1063500" y="4835225"/>
            <a:ext cx="161610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100 gnú és az oroszlán</a:t>
            </a:r>
            <a:endParaRPr sz="8000" b="0" i="0" u="none" strike="noStrike" cap="non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55" name="Google Shape;355;g39d668bfc41_0_16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d668bfc41_0_1"/>
          <p:cNvSpPr txBox="1"/>
          <p:nvPr/>
        </p:nvSpPr>
        <p:spPr>
          <a:xfrm>
            <a:off x="1063500" y="4835225"/>
            <a:ext cx="161610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Egyensúly az állatvilágban</a:t>
            </a:r>
            <a:endParaRPr sz="8000" b="0" i="0" u="none" strike="noStrike" cap="non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9d668bfc41_0_194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Segítsünk a gnúknak! </a:t>
            </a: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1" name="Google Shape;361;g39d668bfc41_0_194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g39d668bfc41_0_194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363" name="Google Shape;363;g39d668bfc41_0_19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39d668bfc41_0_194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g39d668bfc41_0_194"/>
          <p:cNvSpPr txBox="1"/>
          <p:nvPr/>
        </p:nvSpPr>
        <p:spPr>
          <a:xfrm>
            <a:off x="910450" y="3159050"/>
            <a:ext cx="1516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6" name="Google Shape;366;g39d668bfc41_0_194"/>
          <p:cNvGrpSpPr/>
          <p:nvPr/>
        </p:nvGrpSpPr>
        <p:grpSpPr>
          <a:xfrm>
            <a:off x="993165" y="7489001"/>
            <a:ext cx="184506" cy="287000"/>
            <a:chOff x="0" y="0"/>
            <a:chExt cx="812800" cy="812800"/>
          </a:xfrm>
        </p:grpSpPr>
        <p:sp>
          <p:nvSpPr>
            <p:cNvPr id="367" name="Google Shape;367;g39d668bfc41_0_19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39d668bfc41_0_194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g39d668bfc41_0_194"/>
          <p:cNvSpPr/>
          <p:nvPr/>
        </p:nvSpPr>
        <p:spPr>
          <a:xfrm>
            <a:off x="1177675" y="3012025"/>
            <a:ext cx="4284927" cy="1752459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g39d668bfc41_0_194"/>
          <p:cNvSpPr/>
          <p:nvPr/>
        </p:nvSpPr>
        <p:spPr>
          <a:xfrm>
            <a:off x="1225013" y="5449600"/>
            <a:ext cx="4915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1" name="Google Shape;371;g39d668bfc41_0_194"/>
          <p:cNvGrpSpPr/>
          <p:nvPr/>
        </p:nvGrpSpPr>
        <p:grpSpPr>
          <a:xfrm>
            <a:off x="1307725" y="5627750"/>
            <a:ext cx="184506" cy="207427"/>
            <a:chOff x="0" y="0"/>
            <a:chExt cx="812800" cy="812800"/>
          </a:xfrm>
        </p:grpSpPr>
        <p:sp>
          <p:nvSpPr>
            <p:cNvPr id="372" name="Google Shape;372;g39d668bfc41_0_19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39d668bfc41_0_194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g39d668bfc41_0_194"/>
          <p:cNvSpPr txBox="1"/>
          <p:nvPr/>
        </p:nvSpPr>
        <p:spPr>
          <a:xfrm>
            <a:off x="1618816" y="5679688"/>
            <a:ext cx="43629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</a:t>
            </a:r>
            <a:r>
              <a:rPr lang="en-US" sz="3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gnú harcol, mennyi a gnúk várható vesztesége?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g39d668bfc41_0_194"/>
          <p:cNvSpPr txBox="1"/>
          <p:nvPr/>
        </p:nvSpPr>
        <p:spPr>
          <a:xfrm>
            <a:off x="8454250" y="2725025"/>
            <a:ext cx="8355600" cy="17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0 harcoló gnú esetén a várható veszteség: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 menekülő gnúk várható vesztesége: 0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 harcoló gnúk várható vesztesége: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g39d668bfc41_0_194"/>
          <p:cNvSpPr txBox="1"/>
          <p:nvPr/>
        </p:nvSpPr>
        <p:spPr>
          <a:xfrm>
            <a:off x="993175" y="3133700"/>
            <a:ext cx="42846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Hogyan tudnánk a gnúk várható veszteségét minimalizálni?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g39d668bfc41_0_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2374" y="3878177"/>
            <a:ext cx="1439389" cy="10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39d668bfc41_0_194"/>
          <p:cNvSpPr/>
          <p:nvPr/>
        </p:nvSpPr>
        <p:spPr>
          <a:xfrm>
            <a:off x="8583454" y="6087250"/>
            <a:ext cx="3199438" cy="1401753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62850" tIns="62850" rIns="62850" bIns="62850" anchor="ctr" anchorCtr="0">
            <a:noAutofit/>
          </a:bodyPr>
          <a:lstStyle/>
          <a:p>
            <a:pPr marL="314208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endParaRPr sz="2199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2"/>
              <a:buFont typeface="Arial"/>
              <a:buNone/>
            </a:pPr>
            <a:endParaRPr sz="1649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g39d668bfc41_0_194"/>
          <p:cNvSpPr txBox="1"/>
          <p:nvPr/>
        </p:nvSpPr>
        <p:spPr>
          <a:xfrm>
            <a:off x="8357600" y="6381373"/>
            <a:ext cx="36510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850" tIns="62850" rIns="62850" bIns="62850" anchor="t" anchorCtr="0">
            <a:sp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550"/>
              </a:spcAft>
              <a:buClr>
                <a:srgbClr val="000000"/>
              </a:buClr>
              <a:buSzPts val="2474"/>
              <a:buFont typeface="Arial"/>
              <a:buNone/>
            </a:pPr>
            <a:r>
              <a:rPr lang="en-US" sz="247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a legkedvezőtlenebb állapot a gnúknak?</a:t>
            </a:r>
            <a:endParaRPr sz="2474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g39d668bfc41_0_194"/>
          <p:cNvSpPr/>
          <p:nvPr/>
        </p:nvSpPr>
        <p:spPr>
          <a:xfrm>
            <a:off x="12798525" y="6115099"/>
            <a:ext cx="4255929" cy="1301321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spcFirstLastPara="1" wrap="square" lIns="58350" tIns="58350" rIns="58350" bIns="58350" anchor="ctr" anchorCtr="0">
            <a:noAutofit/>
          </a:bodyPr>
          <a:lstStyle/>
          <a:p>
            <a:pPr marL="291703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1"/>
              <a:buFont typeface="Arial"/>
              <a:buNone/>
            </a:pPr>
            <a:endParaRPr sz="2041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3"/>
              <a:buFont typeface="Arial"/>
              <a:buNone/>
            </a:pPr>
            <a:endParaRPr sz="153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g39d668bfc41_0_194"/>
          <p:cNvSpPr txBox="1"/>
          <p:nvPr/>
        </p:nvSpPr>
        <p:spPr>
          <a:xfrm>
            <a:off x="12924279" y="6170542"/>
            <a:ext cx="4130100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50" tIns="58350" rIns="58350" bIns="58350" anchor="t" anchorCtr="0">
            <a:sp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510"/>
              </a:spcAft>
              <a:buClr>
                <a:srgbClr val="000000"/>
              </a:buClr>
              <a:buSzPts val="2296"/>
              <a:buFont typeface="Arial"/>
              <a:buNone/>
            </a:pPr>
            <a:r>
              <a:rPr lang="en-US" sz="2296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 olyan állapot amikor egyik gnúnak sem éri meg változtatnia a döntésén?</a:t>
            </a:r>
            <a:endParaRPr sz="2296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cb27e0117_0_20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7cb27e0117_0_20"/>
          <p:cNvSpPr txBox="1"/>
          <p:nvPr/>
        </p:nvSpPr>
        <p:spPr>
          <a:xfrm>
            <a:off x="1028700" y="1095375"/>
            <a:ext cx="173931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200" b="0" i="0" u="none" strike="noStrike" cap="non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g37cb27e0117_0_20"/>
          <p:cNvSpPr txBox="1"/>
          <p:nvPr/>
        </p:nvSpPr>
        <p:spPr>
          <a:xfrm>
            <a:off x="1028700" y="1002975"/>
            <a:ext cx="13400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Héja-galamb játék</a:t>
            </a:r>
            <a:endParaRPr sz="7200" b="0" i="0" u="none" strike="noStrike" cap="non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24" name="Google Shape;124;g37cb27e0117_0_20"/>
          <p:cNvSpPr txBox="1"/>
          <p:nvPr/>
        </p:nvSpPr>
        <p:spPr>
          <a:xfrm>
            <a:off x="1028700" y="2427200"/>
            <a:ext cx="15162000" cy="29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héják és a galambok erőforrásokért küzdenek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héják versengenek, harcba bocsátkoznak érte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galambok kooperálnak, megosztják azt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alábbi táblázat szerint kapnak erőforrásokat a madarak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25" name="Google Shape;125;g37cb27e0117_0_20"/>
          <p:cNvGraphicFramePr/>
          <p:nvPr/>
        </p:nvGraphicFramePr>
        <p:xfrm>
          <a:off x="3660000" y="5419400"/>
          <a:ext cx="5524500" cy="3380125"/>
        </p:xfrm>
        <a:graphic>
          <a:graphicData uri="http://schemas.openxmlformats.org/drawingml/2006/table">
            <a:tbl>
              <a:tblPr>
                <a:noFill/>
                <a:tableStyleId>{5A5209C7-8FFF-41C2-A1B9-4DEBF99515AA}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Héja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Galamb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Héja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0, 0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4, 1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Galamb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1, 4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3, 3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6" name="Google Shape;126;g37cb27e0117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4000" y="1561249"/>
            <a:ext cx="5695825" cy="41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d668bfc41_0_14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9d668bfc41_0_14"/>
          <p:cNvSpPr txBox="1"/>
          <p:nvPr/>
        </p:nvSpPr>
        <p:spPr>
          <a:xfrm>
            <a:off x="1028700" y="1095375"/>
            <a:ext cx="173931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200" b="0" i="0" u="none" strike="noStrike" cap="non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g39d668bfc41_0_14"/>
          <p:cNvSpPr txBox="1"/>
          <p:nvPr/>
        </p:nvSpPr>
        <p:spPr>
          <a:xfrm>
            <a:off x="1028700" y="1002975"/>
            <a:ext cx="13400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Héja-galamb játék</a:t>
            </a:r>
            <a:endParaRPr sz="7200" b="0" i="0" u="none" strike="noStrike" cap="non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aphicFrame>
        <p:nvGraphicFramePr>
          <p:cNvPr id="134" name="Google Shape;134;g39d668bfc41_0_14"/>
          <p:cNvGraphicFramePr/>
          <p:nvPr/>
        </p:nvGraphicFramePr>
        <p:xfrm>
          <a:off x="781650" y="3172800"/>
          <a:ext cx="5524500" cy="3546325"/>
        </p:xfrm>
        <a:graphic>
          <a:graphicData uri="http://schemas.openxmlformats.org/drawingml/2006/table">
            <a:tbl>
              <a:tblPr>
                <a:noFill/>
                <a:tableStyleId>{5A5209C7-8FFF-41C2-A1B9-4DEBF99515AA}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Héja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Galamb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Héja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0, 0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4, 1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Galamb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1, 4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3, 3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g39d668bfc41_0_14"/>
          <p:cNvSpPr/>
          <p:nvPr/>
        </p:nvSpPr>
        <p:spPr>
          <a:xfrm>
            <a:off x="1095400" y="7873300"/>
            <a:ext cx="7648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g39d668bfc41_0_14"/>
          <p:cNvGrpSpPr/>
          <p:nvPr/>
        </p:nvGrpSpPr>
        <p:grpSpPr>
          <a:xfrm>
            <a:off x="1224108" y="8051451"/>
            <a:ext cx="287000" cy="287000"/>
            <a:chOff x="0" y="0"/>
            <a:chExt cx="812800" cy="812800"/>
          </a:xfrm>
        </p:grpSpPr>
        <p:sp>
          <p:nvSpPr>
            <p:cNvPr id="137" name="Google Shape;137;g39d668bfc41_0_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39d668bfc41_0_14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g39d668bfc41_0_14"/>
          <p:cNvSpPr txBox="1"/>
          <p:nvPr/>
        </p:nvSpPr>
        <p:spPr>
          <a:xfrm>
            <a:off x="1708175" y="8103388"/>
            <a:ext cx="67890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Válassz szerepkört, majd gyűjts össze minél több pontot 5 (véletlenszerű) találkozásból! 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40" name="Google Shape;140;g39d668bfc41_0_14"/>
          <p:cNvGraphicFramePr/>
          <p:nvPr/>
        </p:nvGraphicFramePr>
        <p:xfrm>
          <a:off x="7581900" y="2367988"/>
          <a:ext cx="8821100" cy="4545275"/>
        </p:xfrm>
        <a:graphic>
          <a:graphicData uri="http://schemas.openxmlformats.org/drawingml/2006/table">
            <a:tbl>
              <a:tblPr>
                <a:noFill/>
                <a:tableStyleId>{F290A993-D7C5-49D3-A0B6-A897162771C4}</a:tableStyleId>
              </a:tblPr>
              <a:tblGrid>
                <a:gridCol w="220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marR="0" lvl="0" indent="-3619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AutoNum type="arabicPeriod"/>
                      </a:pPr>
                      <a:r>
                        <a:rPr lang="en-US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kör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kör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kör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Szerepkör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25">
                <a:tc>
                  <a:txBody>
                    <a:bodyPr/>
                    <a:lstStyle/>
                    <a:p>
                      <a:pPr marL="742950" marR="0" lvl="0" indent="-247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AutoNum type="arabicPeriod"/>
                      </a:pPr>
                      <a:r>
                        <a:rPr lang="en-US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találkozás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25"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 találkozás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325"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találkozás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325"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találkozás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325"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találkozás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1" name="Google Shape;141;g39d668bfc41_0_14"/>
          <p:cNvSpPr/>
          <p:nvPr/>
        </p:nvSpPr>
        <p:spPr>
          <a:xfrm>
            <a:off x="10593850" y="8338450"/>
            <a:ext cx="5284389" cy="1188536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g39d668bfc41_0_14"/>
          <p:cNvSpPr txBox="1"/>
          <p:nvPr/>
        </p:nvSpPr>
        <p:spPr>
          <a:xfrm>
            <a:off x="10593850" y="8338450"/>
            <a:ext cx="5016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Kiegészítés: ha a csoport nem gyűjt össze összesen legalább 200 pontot, az erőforrások elvesznek és mindenki veszít.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d668bfc41_0_35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9d668bfc41_0_35"/>
          <p:cNvSpPr txBox="1"/>
          <p:nvPr/>
        </p:nvSpPr>
        <p:spPr>
          <a:xfrm>
            <a:off x="1028700" y="1002975"/>
            <a:ext cx="13400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Héja-galamb játék</a:t>
            </a:r>
            <a:endParaRPr sz="7200" b="0" i="0" u="none" strike="noStrike" cap="non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aphicFrame>
        <p:nvGraphicFramePr>
          <p:cNvPr id="149" name="Google Shape;149;g39d668bfc41_0_35"/>
          <p:cNvGraphicFramePr/>
          <p:nvPr/>
        </p:nvGraphicFramePr>
        <p:xfrm>
          <a:off x="781650" y="3172800"/>
          <a:ext cx="5524500" cy="3546325"/>
        </p:xfrm>
        <a:graphic>
          <a:graphicData uri="http://schemas.openxmlformats.org/drawingml/2006/table">
            <a:tbl>
              <a:tblPr>
                <a:noFill/>
                <a:tableStyleId>{5A5209C7-8FFF-41C2-A1B9-4DEBF99515AA}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Héja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Galamb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Héja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0, 0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4, 1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Galamb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1, 4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3, 3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0" name="Google Shape;150;g39d668bfc41_0_35"/>
          <p:cNvSpPr/>
          <p:nvPr/>
        </p:nvSpPr>
        <p:spPr>
          <a:xfrm>
            <a:off x="8544625" y="3926263"/>
            <a:ext cx="7648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g39d668bfc41_0_35"/>
          <p:cNvGrpSpPr/>
          <p:nvPr/>
        </p:nvGrpSpPr>
        <p:grpSpPr>
          <a:xfrm>
            <a:off x="8673333" y="4104413"/>
            <a:ext cx="287000" cy="287000"/>
            <a:chOff x="0" y="0"/>
            <a:chExt cx="812800" cy="812800"/>
          </a:xfrm>
        </p:grpSpPr>
        <p:sp>
          <p:nvSpPr>
            <p:cNvPr id="152" name="Google Shape;152;g39d668bfc41_0_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39d668bfc41_0_3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g39d668bfc41_0_35"/>
          <p:cNvSpPr txBox="1"/>
          <p:nvPr/>
        </p:nvSpPr>
        <p:spPr>
          <a:xfrm>
            <a:off x="9157400" y="4156351"/>
            <a:ext cx="67890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a maximális összpontszám, amit a madárpopuláció 5 találkozásból össze tud gyűjteni?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g39d668bfc41_0_35"/>
          <p:cNvSpPr/>
          <p:nvPr/>
        </p:nvSpPr>
        <p:spPr>
          <a:xfrm>
            <a:off x="901400" y="7595950"/>
            <a:ext cx="5052405" cy="1475600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g39d668bfc41_0_35"/>
          <p:cNvSpPr txBox="1"/>
          <p:nvPr/>
        </p:nvSpPr>
        <p:spPr>
          <a:xfrm>
            <a:off x="1011424" y="7724300"/>
            <a:ext cx="43902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Mikor éri meg galambnak lenni?</a:t>
            </a:r>
            <a:endParaRPr sz="3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8f1d3920f_0_25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a8f1d3920f_0_25"/>
          <p:cNvSpPr txBox="1"/>
          <p:nvPr/>
        </p:nvSpPr>
        <p:spPr>
          <a:xfrm>
            <a:off x="1028700" y="1002975"/>
            <a:ext cx="13400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Héja-galamb játék</a:t>
            </a:r>
            <a:endParaRPr sz="7200" b="0" i="0" u="none" strike="noStrike" cap="non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aphicFrame>
        <p:nvGraphicFramePr>
          <p:cNvPr id="163" name="Google Shape;163;g3a8f1d3920f_0_25"/>
          <p:cNvGraphicFramePr/>
          <p:nvPr/>
        </p:nvGraphicFramePr>
        <p:xfrm>
          <a:off x="781650" y="3172800"/>
          <a:ext cx="5524500" cy="3546325"/>
        </p:xfrm>
        <a:graphic>
          <a:graphicData uri="http://schemas.openxmlformats.org/drawingml/2006/table">
            <a:tbl>
              <a:tblPr>
                <a:noFill/>
                <a:tableStyleId>{5A5209C7-8FFF-41C2-A1B9-4DEBF99515AA}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Héja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Galamb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Héja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0, 0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4, 1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Galamb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1, 4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3, 3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" name="Google Shape;164;g3a8f1d3920f_0_25"/>
          <p:cNvSpPr/>
          <p:nvPr/>
        </p:nvSpPr>
        <p:spPr>
          <a:xfrm>
            <a:off x="901400" y="7595950"/>
            <a:ext cx="5052405" cy="1475600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g3a8f1d3920f_0_25"/>
          <p:cNvSpPr txBox="1"/>
          <p:nvPr/>
        </p:nvSpPr>
        <p:spPr>
          <a:xfrm>
            <a:off x="1011424" y="7724300"/>
            <a:ext cx="43902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Mikor éri meg galambnak lenni?</a:t>
            </a:r>
            <a:endParaRPr sz="3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g3a8f1d3920f_0_25"/>
          <p:cNvSpPr/>
          <p:nvPr/>
        </p:nvSpPr>
        <p:spPr>
          <a:xfrm>
            <a:off x="8603725" y="2680125"/>
            <a:ext cx="7648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g3a8f1d3920f_0_25"/>
          <p:cNvGrpSpPr/>
          <p:nvPr/>
        </p:nvGrpSpPr>
        <p:grpSpPr>
          <a:xfrm>
            <a:off x="8732433" y="2858275"/>
            <a:ext cx="287000" cy="287000"/>
            <a:chOff x="0" y="0"/>
            <a:chExt cx="812800" cy="812800"/>
          </a:xfrm>
        </p:grpSpPr>
        <p:sp>
          <p:nvSpPr>
            <p:cNvPr id="168" name="Google Shape;168;g3a8f1d3920f_0_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3a8f1d3920f_0_2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g3a8f1d3920f_0_25"/>
          <p:cNvSpPr txBox="1"/>
          <p:nvPr/>
        </p:nvSpPr>
        <p:spPr>
          <a:xfrm>
            <a:off x="9216500" y="2910213"/>
            <a:ext cx="67890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 populációban rajtad kívül van 5 galamb és 10 héja. Héja vagy galamb lennél inkább?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g3a8f1d3920f_0_25"/>
          <p:cNvSpPr txBox="1"/>
          <p:nvPr/>
        </p:nvSpPr>
        <p:spPr>
          <a:xfrm>
            <a:off x="7245075" y="5103675"/>
            <a:ext cx="10219500" cy="17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Héjaként találkozásonként a várható pontszám: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g3a8f1d3920f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2875" y="7819824"/>
            <a:ext cx="2684769" cy="10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a8f1d3920f_0_25"/>
          <p:cNvSpPr txBox="1"/>
          <p:nvPr/>
        </p:nvSpPr>
        <p:spPr>
          <a:xfrm>
            <a:off x="7166247" y="6978950"/>
            <a:ext cx="964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Galambként találkozásonként a várható pontszám: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g3a8f1d3920f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075" y="5852250"/>
            <a:ext cx="2740372" cy="12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a8f1d3920f_0_25"/>
          <p:cNvSpPr txBox="1"/>
          <p:nvPr/>
        </p:nvSpPr>
        <p:spPr>
          <a:xfrm>
            <a:off x="7245072" y="9214800"/>
            <a:ext cx="964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Galambnak éri meg lenni. 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d668bfc41_0_63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9d668bfc41_0_63"/>
          <p:cNvSpPr txBox="1"/>
          <p:nvPr/>
        </p:nvSpPr>
        <p:spPr>
          <a:xfrm>
            <a:off x="1028700" y="1002975"/>
            <a:ext cx="15036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Héja vagy galamb lennél inkább?</a:t>
            </a:r>
            <a:endParaRPr sz="7200" b="0" i="0" u="none" strike="noStrike" cap="non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aphicFrame>
        <p:nvGraphicFramePr>
          <p:cNvPr id="182" name="Google Shape;182;g39d668bfc41_0_63"/>
          <p:cNvGraphicFramePr/>
          <p:nvPr/>
        </p:nvGraphicFramePr>
        <p:xfrm>
          <a:off x="781650" y="3172800"/>
          <a:ext cx="5524500" cy="3546325"/>
        </p:xfrm>
        <a:graphic>
          <a:graphicData uri="http://schemas.openxmlformats.org/drawingml/2006/table">
            <a:tbl>
              <a:tblPr>
                <a:noFill/>
                <a:tableStyleId>{5A5209C7-8FFF-41C2-A1B9-4DEBF99515AA}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Héja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Galamb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Héja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0, 0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4, 1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Galamb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1, 4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3, 3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3" name="Google Shape;183;g39d668bfc41_0_63"/>
          <p:cNvSpPr txBox="1"/>
          <p:nvPr/>
        </p:nvSpPr>
        <p:spPr>
          <a:xfrm>
            <a:off x="7580100" y="2586796"/>
            <a:ext cx="102195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galamb és </a:t>
            </a:r>
            <a:r>
              <a:rPr lang="en-US" sz="3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16-g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héja esetén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galambként vár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ható pontszám egy körben: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g39d668bfc41_0_63"/>
          <p:cNvSpPr/>
          <p:nvPr/>
        </p:nvSpPr>
        <p:spPr>
          <a:xfrm>
            <a:off x="622450" y="7468500"/>
            <a:ext cx="76482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g39d668bfc41_0_63"/>
          <p:cNvGrpSpPr/>
          <p:nvPr/>
        </p:nvGrpSpPr>
        <p:grpSpPr>
          <a:xfrm>
            <a:off x="751158" y="7646651"/>
            <a:ext cx="287000" cy="287000"/>
            <a:chOff x="0" y="0"/>
            <a:chExt cx="812800" cy="812800"/>
          </a:xfrm>
        </p:grpSpPr>
        <p:sp>
          <p:nvSpPr>
            <p:cNvPr id="186" name="Google Shape;186;g39d668bfc41_0_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39d668bfc41_0_6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g39d668bfc41_0_63"/>
          <p:cNvSpPr txBox="1"/>
          <p:nvPr/>
        </p:nvSpPr>
        <p:spPr>
          <a:xfrm>
            <a:off x="1235225" y="7698588"/>
            <a:ext cx="67890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Hány héja és hány galamb esetén van egyensúlyban a két szerepkör, ha tudjuk, hogy összesen 16 madár van?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39d668bfc41_0_63"/>
          <p:cNvSpPr/>
          <p:nvPr/>
        </p:nvSpPr>
        <p:spPr>
          <a:xfrm>
            <a:off x="9356600" y="7750400"/>
            <a:ext cx="7647719" cy="1757562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Stabil egyensúlyi állapot nincsen, de tudjuk, hogy a galambszám várhatóan 6 és 7, a héjaszám pedig 9 és 10 között fog ingadozni.</a:t>
            </a:r>
            <a:endParaRPr/>
          </a:p>
        </p:txBody>
      </p:sp>
      <p:sp>
        <p:nvSpPr>
          <p:cNvPr id="190" name="Google Shape;190;g39d668bfc41_0_63"/>
          <p:cNvSpPr txBox="1"/>
          <p:nvPr/>
        </p:nvSpPr>
        <p:spPr>
          <a:xfrm>
            <a:off x="9260850" y="7750400"/>
            <a:ext cx="748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9d668bfc41_0_63"/>
          <p:cNvSpPr txBox="1"/>
          <p:nvPr/>
        </p:nvSpPr>
        <p:spPr>
          <a:xfrm>
            <a:off x="7580100" y="4637350"/>
            <a:ext cx="900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héjaként várható pontszám egy körben: </a:t>
            </a:r>
            <a:endParaRPr/>
          </a:p>
        </p:txBody>
      </p:sp>
      <p:sp>
        <p:nvSpPr>
          <p:cNvPr id="192" name="Google Shape;192;g39d668bfc41_0_63"/>
          <p:cNvSpPr txBox="1"/>
          <p:nvPr/>
        </p:nvSpPr>
        <p:spPr>
          <a:xfrm>
            <a:off x="7580100" y="6493175"/>
            <a:ext cx="816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kettő </a:t>
            </a: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 = 6,5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és </a:t>
            </a: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= 9,5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esetén egyenlő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3" name="Google Shape;193;g39d668bfc41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525" y="3734175"/>
            <a:ext cx="6789000" cy="90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9d668bfc41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0650" y="5376251"/>
            <a:ext cx="3519468" cy="11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a8f1d3920f_0_53"/>
          <p:cNvSpPr txBox="1"/>
          <p:nvPr/>
        </p:nvSpPr>
        <p:spPr>
          <a:xfrm>
            <a:off x="1063500" y="4835225"/>
            <a:ext cx="161610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Egyensúly a közlekedésben</a:t>
            </a:r>
            <a:endParaRPr sz="8000" b="0" i="0" u="none" strike="noStrike" cap="non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8f1d3920f_0_94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 b="1">
                <a:latin typeface="Raleway"/>
                <a:ea typeface="Raleway"/>
                <a:cs typeface="Raleway"/>
                <a:sym typeface="Raleway"/>
              </a:rPr>
              <a:t>Alaphelyzet</a:t>
            </a:r>
            <a:endParaRPr sz="7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g3a8f1d3920f_0_94"/>
          <p:cNvSpPr/>
          <p:nvPr/>
        </p:nvSpPr>
        <p:spPr>
          <a:xfrm>
            <a:off x="-2869198" y="1142343"/>
            <a:ext cx="3650839" cy="1014257"/>
          </a:xfrm>
          <a:custGeom>
            <a:avLst/>
            <a:gdLst/>
            <a:ahLst/>
            <a:cxnLst/>
            <a:rect l="l" t="t" r="r" b="b"/>
            <a:pathLst>
              <a:path w="386639" h="107414" extrusionOk="0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a8f1d3920f_0_94"/>
          <p:cNvSpPr txBox="1"/>
          <p:nvPr/>
        </p:nvSpPr>
        <p:spPr>
          <a:xfrm>
            <a:off x="781650" y="3151950"/>
            <a:ext cx="8787900" cy="54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A-ból B városba két útvonalon juthatunk el, egy folyó két oldalán.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Mindkét útvonal egy autópályából és egy szűk, de rövid útszakaszból áll.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Reggelente 4000 autós megy A-ból B-be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autópálya forgalomtól függetlenül 45 percet vesz igénybe.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szűk útszakasz </a:t>
            </a: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autó esetén </a:t>
            </a: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/100 percbe telik.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g3a8f1d3920f_0_94"/>
          <p:cNvSpPr/>
          <p:nvPr/>
        </p:nvSpPr>
        <p:spPr>
          <a:xfrm>
            <a:off x="10424950" y="7633025"/>
            <a:ext cx="7401000" cy="2039400"/>
          </a:xfrm>
          <a:prstGeom prst="roundRect">
            <a:avLst>
              <a:gd name="adj" fmla="val 6403"/>
            </a:avLst>
          </a:pr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g3a8f1d3920f_0_94"/>
          <p:cNvGrpSpPr/>
          <p:nvPr/>
        </p:nvGrpSpPr>
        <p:grpSpPr>
          <a:xfrm>
            <a:off x="10549496" y="7811176"/>
            <a:ext cx="277734" cy="287000"/>
            <a:chOff x="0" y="0"/>
            <a:chExt cx="812800" cy="812800"/>
          </a:xfrm>
        </p:grpSpPr>
        <p:sp>
          <p:nvSpPr>
            <p:cNvPr id="209" name="Google Shape;209;g3a8f1d3920f_0_9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3a8f1d3920f_0_94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g3a8f1d3920f_0_94"/>
          <p:cNvSpPr txBox="1"/>
          <p:nvPr/>
        </p:nvSpPr>
        <p:spPr>
          <a:xfrm>
            <a:off x="10942506" y="7863125"/>
            <a:ext cx="68079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Hányan menjenek a folyó jobb és bal oldalán, hogy az átlagos menetidő a lehető legkisebb legyen?</a:t>
            </a:r>
            <a:endParaRPr sz="3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2" name="Google Shape;212;g3a8f1d3920f_0_94" title="braess_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0375" y="2862525"/>
            <a:ext cx="7570149" cy="411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Microsoft Office PowerPoint</Application>
  <PresentationFormat>Egyéni</PresentationFormat>
  <Paragraphs>163</Paragraphs>
  <Slides>20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Calibri</vt:lpstr>
      <vt:lpstr>Raleway</vt:lpstr>
      <vt:lpstr>Times New Roman</vt:lpstr>
      <vt:lpstr>Arial</vt:lpstr>
      <vt:lpstr>Raleway SemiBold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O365 felhasználó</cp:lastModifiedBy>
  <cp:revision>1</cp:revision>
  <dcterms:created xsi:type="dcterms:W3CDTF">2006-08-16T00:00:00Z</dcterms:created>
  <dcterms:modified xsi:type="dcterms:W3CDTF">2026-02-02T16:21:36Z</dcterms:modified>
</cp:coreProperties>
</file>