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10287000" cx="18288000"/>
  <p:notesSz cx="6858000" cy="9144000"/>
  <p:embeddedFontLst>
    <p:embeddedFont>
      <p:font typeface="Raleway"/>
      <p:regular r:id="rId30"/>
      <p:bold r:id="rId31"/>
      <p:italic r:id="rId32"/>
      <p:boldItalic r:id="rId33"/>
    </p:embeddedFont>
    <p:embeddedFont>
      <p:font typeface="Raleway SemiBold"/>
      <p:regular r:id="rId34"/>
      <p:bold r:id="rId35"/>
      <p:italic r:id="rId36"/>
      <p:boldItalic r:id="rId37"/>
    </p:embeddedFont>
    <p:embeddedFont>
      <p:font typeface="Palatino Linotype"/>
      <p:regular r:id="rId38"/>
      <p:bold r:id="rId39"/>
      <p:italic r:id="rId40"/>
      <p:boldItalic r:id="rId41"/>
    </p:embeddedFont>
    <p:embeddedFont>
      <p:font typeface="Albert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6" roundtripDataSignature="AMtx7mhL05h5QuMIfD6BGR9+FrONwq+4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alatinoLinotype-italic.fntdata"/><Relationship Id="rId20" Type="http://schemas.openxmlformats.org/officeDocument/2006/relationships/slide" Target="slides/slide15.xml"/><Relationship Id="rId42" Type="http://schemas.openxmlformats.org/officeDocument/2006/relationships/font" Target="fonts/AlbertSans-regular.fntdata"/><Relationship Id="rId41" Type="http://schemas.openxmlformats.org/officeDocument/2006/relationships/font" Target="fonts/PalatinoLinotype-boldItalic.fntdata"/><Relationship Id="rId22" Type="http://schemas.openxmlformats.org/officeDocument/2006/relationships/slide" Target="slides/slide17.xml"/><Relationship Id="rId44" Type="http://schemas.openxmlformats.org/officeDocument/2006/relationships/font" Target="fonts/AlbertSans-italic.fntdata"/><Relationship Id="rId21" Type="http://schemas.openxmlformats.org/officeDocument/2006/relationships/slide" Target="slides/slide16.xml"/><Relationship Id="rId43" Type="http://schemas.openxmlformats.org/officeDocument/2006/relationships/font" Target="fonts/AlbertSans-bold.fntdata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font" Target="fonts/Albert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bold.fntdata"/><Relationship Id="rId30" Type="http://schemas.openxmlformats.org/officeDocument/2006/relationships/font" Target="fonts/Raleway-regular.fntdata"/><Relationship Id="rId11" Type="http://schemas.openxmlformats.org/officeDocument/2006/relationships/slide" Target="slides/slide6.xml"/><Relationship Id="rId33" Type="http://schemas.openxmlformats.org/officeDocument/2006/relationships/font" Target="fonts/Raleway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-italic.fntdata"/><Relationship Id="rId13" Type="http://schemas.openxmlformats.org/officeDocument/2006/relationships/slide" Target="slides/slide8.xml"/><Relationship Id="rId35" Type="http://schemas.openxmlformats.org/officeDocument/2006/relationships/font" Target="fonts/RalewaySemiBold-bold.fntdata"/><Relationship Id="rId12" Type="http://schemas.openxmlformats.org/officeDocument/2006/relationships/slide" Target="slides/slide7.xml"/><Relationship Id="rId34" Type="http://schemas.openxmlformats.org/officeDocument/2006/relationships/font" Target="fonts/RalewaySemiBold-regular.fntdata"/><Relationship Id="rId15" Type="http://schemas.openxmlformats.org/officeDocument/2006/relationships/slide" Target="slides/slide10.xml"/><Relationship Id="rId37" Type="http://schemas.openxmlformats.org/officeDocument/2006/relationships/font" Target="fonts/RalewaySemiBold-boldItalic.fntdata"/><Relationship Id="rId14" Type="http://schemas.openxmlformats.org/officeDocument/2006/relationships/slide" Target="slides/slide9.xml"/><Relationship Id="rId36" Type="http://schemas.openxmlformats.org/officeDocument/2006/relationships/font" Target="fonts/RalewaySemiBold-italic.fntdata"/><Relationship Id="rId17" Type="http://schemas.openxmlformats.org/officeDocument/2006/relationships/slide" Target="slides/slide12.xml"/><Relationship Id="rId39" Type="http://schemas.openxmlformats.org/officeDocument/2006/relationships/font" Target="fonts/PalatinoLinotype-bold.fntdata"/><Relationship Id="rId16" Type="http://schemas.openxmlformats.org/officeDocument/2006/relationships/slide" Target="slides/slide11.xml"/><Relationship Id="rId38" Type="http://schemas.openxmlformats.org/officeDocument/2006/relationships/font" Target="fonts/PalatinoLinotyp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a31d62e5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36a31d62e5c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6a31d62e5c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g36a31d62e5c_0_5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6a31d62e5c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36a31d62e5c_0_2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a31d62e5c_0_5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g36a31d62e5c_0_5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a31d62e5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5" name="Google Shape;225;g36a31d62e5c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a31d62e5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g36a31d62e5c_0_26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a31d62e5c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36a31d62e5c_0_5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6a31d62e5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36a31d62e5c_0_2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a31d62e5c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5" name="Google Shape;265;g36a31d62e5c_0_3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6a31d62e5c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36a31d62e5c_0_3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6a31d62e5c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3" name="Google Shape;283;g36a31d62e5c_0_3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a31d62e5c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3" name="Google Shape;293;g36a31d62e5c_0_3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6a31d62e5c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1" name="Google Shape;301;g36a31d62e5c_0_3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6a31d62e5c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9" name="Google Shape;309;g36a31d62e5c_0_3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6a31d62e5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g36a31d62e5c_0_4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6a31d62e5c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g36a31d62e5c_0_4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a31d62e5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36a31d62e5c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6a31d62e5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6a31d62e5c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a31d62e5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6a31d62e5c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6a31d62e5c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36a31d62e5c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a31d62e5c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36a31d62e5c_0_4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"/>
          <p:cNvSpPr/>
          <p:nvPr/>
        </p:nvSpPr>
        <p:spPr>
          <a:xfrm>
            <a:off x="912396" y="3342618"/>
            <a:ext cx="7810840" cy="3065960"/>
          </a:xfrm>
          <a:custGeom>
            <a:rect b="b" l="l" r="r" t="t"/>
            <a:pathLst>
              <a:path extrusionOk="0" h="508873" w="1296405">
                <a:moveTo>
                  <a:pt x="24783" y="0"/>
                </a:moveTo>
                <a:lnTo>
                  <a:pt x="1271622" y="0"/>
                </a:lnTo>
                <a:cubicBezTo>
                  <a:pt x="1278195" y="0"/>
                  <a:pt x="1284498" y="2611"/>
                  <a:pt x="1289146" y="7259"/>
                </a:cubicBezTo>
                <a:cubicBezTo>
                  <a:pt x="1293794" y="11906"/>
                  <a:pt x="1296405" y="18210"/>
                  <a:pt x="1296405" y="24783"/>
                </a:cubicBezTo>
                <a:lnTo>
                  <a:pt x="1296405" y="484091"/>
                </a:lnTo>
                <a:cubicBezTo>
                  <a:pt x="1296405" y="490663"/>
                  <a:pt x="1293794" y="496967"/>
                  <a:pt x="1289146" y="501615"/>
                </a:cubicBezTo>
                <a:cubicBezTo>
                  <a:pt x="1284498" y="506262"/>
                  <a:pt x="1278195" y="508873"/>
                  <a:pt x="1271622" y="508873"/>
                </a:cubicBezTo>
                <a:lnTo>
                  <a:pt x="24783" y="508873"/>
                </a:lnTo>
                <a:cubicBezTo>
                  <a:pt x="18210" y="508873"/>
                  <a:pt x="11906" y="506262"/>
                  <a:pt x="7259" y="501615"/>
                </a:cubicBezTo>
                <a:cubicBezTo>
                  <a:pt x="2611" y="496967"/>
                  <a:pt x="0" y="490663"/>
                  <a:pt x="0" y="484091"/>
                </a:cubicBezTo>
                <a:lnTo>
                  <a:pt x="0" y="24783"/>
                </a:lnTo>
                <a:cubicBezTo>
                  <a:pt x="0" y="18210"/>
                  <a:pt x="2611" y="11906"/>
                  <a:pt x="7259" y="7259"/>
                </a:cubicBezTo>
                <a:cubicBezTo>
                  <a:pt x="11906" y="2611"/>
                  <a:pt x="18210" y="0"/>
                  <a:pt x="24783" y="0"/>
                </a:cubicBezTo>
                <a:close/>
              </a:path>
            </a:pathLst>
          </a:cu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2"/>
          <p:cNvGrpSpPr/>
          <p:nvPr/>
        </p:nvGrpSpPr>
        <p:grpSpPr>
          <a:xfrm>
            <a:off x="1268896" y="3150221"/>
            <a:ext cx="7809300" cy="3294600"/>
            <a:chOff x="1246221" y="2157421"/>
            <a:chExt cx="7809300" cy="3294600"/>
          </a:xfrm>
        </p:grpSpPr>
        <p:sp>
          <p:nvSpPr>
            <p:cNvPr id="89" name="Google Shape;89;p2"/>
            <p:cNvSpPr txBox="1"/>
            <p:nvPr/>
          </p:nvSpPr>
          <p:spPr>
            <a:xfrm>
              <a:off x="1246221" y="2157421"/>
              <a:ext cx="7809300" cy="3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1601629" y="2760050"/>
              <a:ext cx="6620100" cy="226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Oszd fel az 5x10-es téglalapot</a:t>
              </a:r>
              <a:endParaRPr i="0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i="0" lang="en-US" sz="3200" u="none" cap="none" strike="noStrike">
                  <a:solidFill>
                    <a:srgbClr val="000000"/>
                  </a:solidFill>
                  <a:latin typeface="Raleway"/>
                  <a:ea typeface="Raleway"/>
                  <a:cs typeface="Raleway"/>
                  <a:sym typeface="Raleway"/>
                </a:rPr>
                <a:t>5 egyenlő, egybefüggő részre úgy, hogy ebből: 0/2/3 részben legyen több piros négyzet, mint kék!</a:t>
              </a:r>
              <a:r>
                <a:rPr b="0" i="0" lang="en-US" sz="3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" name="Google Shape;9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4047" y="2276950"/>
            <a:ext cx="2896700" cy="573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a31d62e5c_0_183"/>
          <p:cNvSpPr/>
          <p:nvPr/>
        </p:nvSpPr>
        <p:spPr>
          <a:xfrm>
            <a:off x="5965050" y="2098800"/>
            <a:ext cx="6357900" cy="60894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6a31d62e5c_0_183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6a31d62e5c_0_183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6a31d62e5c_0_183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g36a31d62e5c_0_183"/>
          <p:cNvGrpSpPr/>
          <p:nvPr/>
        </p:nvGrpSpPr>
        <p:grpSpPr>
          <a:xfrm>
            <a:off x="6291908" y="2409813"/>
            <a:ext cx="287000" cy="287000"/>
            <a:chOff x="0" y="0"/>
            <a:chExt cx="812800" cy="812800"/>
          </a:xfrm>
        </p:grpSpPr>
        <p:sp>
          <p:nvSpPr>
            <p:cNvPr id="184" name="Google Shape;184;g36a31d62e5c_0_18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36a31d62e5c_0_183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6" name="Google Shape;186;g36a31d62e5c_0_183"/>
          <p:cNvSpPr txBox="1"/>
          <p:nvPr/>
        </p:nvSpPr>
        <p:spPr>
          <a:xfrm>
            <a:off x="6444299" y="5606867"/>
            <a:ext cx="51393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i="0" lang="en-US" sz="9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1, 3, 5, 8</a:t>
            </a:r>
            <a:endParaRPr i="0" sz="96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g36a31d62e5c_0_183"/>
          <p:cNvSpPr txBox="1"/>
          <p:nvPr/>
        </p:nvSpPr>
        <p:spPr>
          <a:xfrm>
            <a:off x="6444316" y="4066293"/>
            <a:ext cx="539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1. blokk</a:t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a31d62e5c_0_501"/>
          <p:cNvSpPr/>
          <p:nvPr/>
        </p:nvSpPr>
        <p:spPr>
          <a:xfrm>
            <a:off x="5965050" y="2098800"/>
            <a:ext cx="6357900" cy="60894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36a31d62e5c_0_501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36a31d62e5c_0_501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6a31d62e5c_0_501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g36a31d62e5c_0_501"/>
          <p:cNvGrpSpPr/>
          <p:nvPr/>
        </p:nvGrpSpPr>
        <p:grpSpPr>
          <a:xfrm>
            <a:off x="6291908" y="2409813"/>
            <a:ext cx="287000" cy="287000"/>
            <a:chOff x="0" y="0"/>
            <a:chExt cx="812800" cy="812800"/>
          </a:xfrm>
        </p:grpSpPr>
        <p:sp>
          <p:nvSpPr>
            <p:cNvPr id="197" name="Google Shape;197;g36a31d62e5c_0_50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g36a31d62e5c_0_501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g36a31d62e5c_0_501"/>
          <p:cNvSpPr txBox="1"/>
          <p:nvPr/>
        </p:nvSpPr>
        <p:spPr>
          <a:xfrm>
            <a:off x="5965200" y="5606875"/>
            <a:ext cx="63579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96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9, 10, 11, 13</a:t>
            </a:r>
            <a:endParaRPr i="0" sz="96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g36a31d62e5c_0_501"/>
          <p:cNvSpPr txBox="1"/>
          <p:nvPr/>
        </p:nvSpPr>
        <p:spPr>
          <a:xfrm>
            <a:off x="6444316" y="4066293"/>
            <a:ext cx="539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2. blokk</a:t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a31d62e5c_0_226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36a31d62e5c_0_226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36a31d62e5c_0_226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g36a31d62e5c_0_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063" y="2031500"/>
            <a:ext cx="6283872" cy="6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g36a31d62e5c_0_2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06375" y="321700"/>
            <a:ext cx="3368193" cy="17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6a31d62e5c_0_514"/>
          <p:cNvSpPr/>
          <p:nvPr/>
        </p:nvSpPr>
        <p:spPr>
          <a:xfrm>
            <a:off x="5965050" y="2098800"/>
            <a:ext cx="6357900" cy="60894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36a31d62e5c_0_514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36a31d62e5c_0_514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6a31d62e5c_0_514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8" name="Google Shape;218;g36a31d62e5c_0_514"/>
          <p:cNvGrpSpPr/>
          <p:nvPr/>
        </p:nvGrpSpPr>
        <p:grpSpPr>
          <a:xfrm>
            <a:off x="6291908" y="2409813"/>
            <a:ext cx="287000" cy="287000"/>
            <a:chOff x="0" y="0"/>
            <a:chExt cx="812800" cy="812800"/>
          </a:xfrm>
        </p:grpSpPr>
        <p:sp>
          <p:nvSpPr>
            <p:cNvPr id="219" name="Google Shape;219;g36a31d62e5c_0_5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g36a31d62e5c_0_514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g36a31d62e5c_0_514"/>
          <p:cNvSpPr txBox="1"/>
          <p:nvPr/>
        </p:nvSpPr>
        <p:spPr>
          <a:xfrm>
            <a:off x="5965050" y="5606875"/>
            <a:ext cx="635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8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14, 15, 16, 17</a:t>
            </a:r>
            <a:endParaRPr i="0" sz="8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22" name="Google Shape;222;g36a31d62e5c_0_514"/>
          <p:cNvSpPr txBox="1"/>
          <p:nvPr/>
        </p:nvSpPr>
        <p:spPr>
          <a:xfrm>
            <a:off x="6444316" y="4066293"/>
            <a:ext cx="539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3. blokk</a:t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6a31d62e5c_0_258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36a31d62e5c_0_258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6a31d62e5c_0_258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g36a31d62e5c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7900" y="2146237"/>
            <a:ext cx="6052200" cy="59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36a31d62e5c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4500" y="946075"/>
            <a:ext cx="21621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a31d62e5c_0_268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6a31d62e5c_0_268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6a31d62e5c_0_268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36a31d62e5c_0_2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3975" y="2066950"/>
            <a:ext cx="6212300" cy="615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6a31d62e5c_0_2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10050" y="991700"/>
            <a:ext cx="2324100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6a31d62e5c_0_527"/>
          <p:cNvSpPr/>
          <p:nvPr/>
        </p:nvSpPr>
        <p:spPr>
          <a:xfrm>
            <a:off x="5965050" y="2098800"/>
            <a:ext cx="6357900" cy="6089400"/>
          </a:xfrm>
          <a:prstGeom prst="roundRect">
            <a:avLst>
              <a:gd fmla="val 6403" name="adj"/>
            </a:avLst>
          </a:prstGeom>
          <a:solidFill>
            <a:srgbClr val="FFB4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6a31d62e5c_0_527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6a31d62e5c_0_527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36a31d62e5c_0_527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g36a31d62e5c_0_527"/>
          <p:cNvGrpSpPr/>
          <p:nvPr/>
        </p:nvGrpSpPr>
        <p:grpSpPr>
          <a:xfrm>
            <a:off x="6291908" y="2409813"/>
            <a:ext cx="287000" cy="287000"/>
            <a:chOff x="0" y="0"/>
            <a:chExt cx="812800" cy="812800"/>
          </a:xfrm>
        </p:grpSpPr>
        <p:sp>
          <p:nvSpPr>
            <p:cNvPr id="250" name="Google Shape;250;g36a31d62e5c_0_52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36a31d62e5c_0_527"/>
            <p:cNvSpPr txBox="1"/>
            <p:nvPr/>
          </p:nvSpPr>
          <p:spPr>
            <a:xfrm>
              <a:off x="76200" y="76200"/>
              <a:ext cx="660300" cy="6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g36a31d62e5c_0_527"/>
          <p:cNvSpPr txBox="1"/>
          <p:nvPr/>
        </p:nvSpPr>
        <p:spPr>
          <a:xfrm>
            <a:off x="5965200" y="5606875"/>
            <a:ext cx="6357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8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19, 21, 22, 23</a:t>
            </a:r>
            <a:endParaRPr i="0" sz="8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53" name="Google Shape;253;g36a31d62e5c_0_527"/>
          <p:cNvSpPr txBox="1"/>
          <p:nvPr/>
        </p:nvSpPr>
        <p:spPr>
          <a:xfrm>
            <a:off x="6444316" y="4066293"/>
            <a:ext cx="5399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4. blokk</a:t>
            </a:r>
            <a:endParaRPr b="1" i="0" sz="72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6a31d62e5c_0_292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6a31d62e5c_0_292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6a31d62e5c_0_292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36a31d62e5c_0_2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0049" y="2034027"/>
            <a:ext cx="8087900" cy="62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6a31d62e5c_0_2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8024" y="1036275"/>
            <a:ext cx="2200275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a31d62e5c_0_301"/>
          <p:cNvSpPr/>
          <p:nvPr/>
        </p:nvSpPr>
        <p:spPr>
          <a:xfrm>
            <a:off x="1411004" y="3854615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6a31d62e5c_0_301"/>
          <p:cNvSpPr txBox="1"/>
          <p:nvPr/>
        </p:nvSpPr>
        <p:spPr>
          <a:xfrm>
            <a:off x="1431000" y="3874612"/>
            <a:ext cx="1734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3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36a31d62e5c_0_301"/>
          <p:cNvSpPr/>
          <p:nvPr/>
        </p:nvSpPr>
        <p:spPr>
          <a:xfrm>
            <a:off x="1121206" y="3539560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36a31d62e5c_0_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512" y="1967153"/>
            <a:ext cx="8240975" cy="635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6a31d62e5c_0_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4487" y="1073400"/>
            <a:ext cx="2476500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6a31d62e5c_0_310"/>
          <p:cNvSpPr txBox="1"/>
          <p:nvPr/>
        </p:nvSpPr>
        <p:spPr>
          <a:xfrm>
            <a:off x="1028700" y="1095375"/>
            <a:ext cx="1425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Gerrymandering módszerei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77" name="Google Shape;277;g36a31d62e5c_0_310"/>
          <p:cNvSpPr txBox="1"/>
          <p:nvPr/>
        </p:nvSpPr>
        <p:spPr>
          <a:xfrm>
            <a:off x="1028700" y="3429000"/>
            <a:ext cx="7497600" cy="42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szétszórás</a:t>
            </a:r>
            <a:b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koncentráció</a:t>
            </a:r>
            <a:b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eltérítés (hijacking)</a:t>
            </a:r>
            <a:b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elrablás (kidnapping)</a:t>
            </a:r>
            <a:endParaRPr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How Gerrymandering Tilts the 2024 Race for the House | Brennan Center for  Justice" id="278" name="Google Shape;278;g36a31d62e5c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1273" y="2582048"/>
            <a:ext cx="8095425" cy="534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g36a31d62e5c_0_310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36a31d62e5c_0_310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0"/>
          <p:cNvGrpSpPr/>
          <p:nvPr/>
        </p:nvGrpSpPr>
        <p:grpSpPr>
          <a:xfrm>
            <a:off x="-1660551" y="-1166568"/>
            <a:ext cx="5143784" cy="5424652"/>
            <a:chOff x="0" y="-38100"/>
            <a:chExt cx="544800" cy="574554"/>
          </a:xfrm>
        </p:grpSpPr>
        <p:sp>
          <p:nvSpPr>
            <p:cNvPr id="97" name="Google Shape;97;p20"/>
            <p:cNvSpPr/>
            <p:nvPr/>
          </p:nvSpPr>
          <p:spPr>
            <a:xfrm>
              <a:off x="0" y="0"/>
              <a:ext cx="544751" cy="536454"/>
            </a:xfrm>
            <a:custGeom>
              <a:rect b="b" l="l" r="r" t="t"/>
              <a:pathLst>
                <a:path extrusionOk="0" h="536454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 txBox="1"/>
            <p:nvPr/>
          </p:nvSpPr>
          <p:spPr>
            <a:xfrm>
              <a:off x="0" y="-38100"/>
              <a:ext cx="544800" cy="5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20"/>
          <p:cNvSpPr/>
          <p:nvPr/>
        </p:nvSpPr>
        <p:spPr>
          <a:xfrm>
            <a:off x="-2859052" y="6606464"/>
            <a:ext cx="3650491" cy="1014160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20"/>
          <p:cNvGrpSpPr/>
          <p:nvPr/>
        </p:nvGrpSpPr>
        <p:grpSpPr>
          <a:xfrm>
            <a:off x="13490099" y="4401205"/>
            <a:ext cx="5143306" cy="5424685"/>
            <a:chOff x="0" y="-38100"/>
            <a:chExt cx="544751" cy="574554"/>
          </a:xfrm>
        </p:grpSpPr>
        <p:sp>
          <p:nvSpPr>
            <p:cNvPr id="101" name="Google Shape;101;p20"/>
            <p:cNvSpPr/>
            <p:nvPr/>
          </p:nvSpPr>
          <p:spPr>
            <a:xfrm>
              <a:off x="0" y="0"/>
              <a:ext cx="544751" cy="536454"/>
            </a:xfrm>
            <a:custGeom>
              <a:rect b="b" l="l" r="r" t="t"/>
              <a:pathLst>
                <a:path extrusionOk="0" h="536454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98823"/>
                  </a:lnTo>
                  <a:cubicBezTo>
                    <a:pt x="544751" y="519606"/>
                    <a:pt x="527903" y="536454"/>
                    <a:pt x="507120" y="536454"/>
                  </a:cubicBezTo>
                  <a:lnTo>
                    <a:pt x="37631" y="536454"/>
                  </a:lnTo>
                  <a:cubicBezTo>
                    <a:pt x="16848" y="536454"/>
                    <a:pt x="0" y="519606"/>
                    <a:pt x="0" y="498823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FFB4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0"/>
            <p:cNvSpPr txBox="1"/>
            <p:nvPr/>
          </p:nvSpPr>
          <p:spPr>
            <a:xfrm>
              <a:off x="0" y="-38100"/>
              <a:ext cx="544751" cy="574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20"/>
          <p:cNvGrpSpPr/>
          <p:nvPr/>
        </p:nvGrpSpPr>
        <p:grpSpPr>
          <a:xfrm>
            <a:off x="9554121" y="-1166583"/>
            <a:ext cx="5143306" cy="4986535"/>
            <a:chOff x="0" y="-38100"/>
            <a:chExt cx="544751" cy="528147"/>
          </a:xfrm>
        </p:grpSpPr>
        <p:sp>
          <p:nvSpPr>
            <p:cNvPr id="104" name="Google Shape;104;p20"/>
            <p:cNvSpPr/>
            <p:nvPr/>
          </p:nvSpPr>
          <p:spPr>
            <a:xfrm>
              <a:off x="0" y="0"/>
              <a:ext cx="544751" cy="490047"/>
            </a:xfrm>
            <a:custGeom>
              <a:rect b="b" l="l" r="r" t="t"/>
              <a:pathLst>
                <a:path extrusionOk="0" h="490047" w="544751">
                  <a:moveTo>
                    <a:pt x="37631" y="0"/>
                  </a:moveTo>
                  <a:lnTo>
                    <a:pt x="507120" y="0"/>
                  </a:lnTo>
                  <a:cubicBezTo>
                    <a:pt x="527903" y="0"/>
                    <a:pt x="544751" y="16848"/>
                    <a:pt x="544751" y="37631"/>
                  </a:cubicBezTo>
                  <a:lnTo>
                    <a:pt x="544751" y="452416"/>
                  </a:lnTo>
                  <a:cubicBezTo>
                    <a:pt x="544751" y="473199"/>
                    <a:pt x="527903" y="490047"/>
                    <a:pt x="507120" y="490047"/>
                  </a:cubicBezTo>
                  <a:lnTo>
                    <a:pt x="37631" y="490047"/>
                  </a:lnTo>
                  <a:cubicBezTo>
                    <a:pt x="16848" y="490047"/>
                    <a:pt x="0" y="473199"/>
                    <a:pt x="0" y="452416"/>
                  </a:cubicBezTo>
                  <a:lnTo>
                    <a:pt x="0" y="37631"/>
                  </a:lnTo>
                  <a:cubicBezTo>
                    <a:pt x="0" y="16848"/>
                    <a:pt x="16848" y="0"/>
                    <a:pt x="37631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0"/>
            <p:cNvSpPr txBox="1"/>
            <p:nvPr/>
          </p:nvSpPr>
          <p:spPr>
            <a:xfrm>
              <a:off x="0" y="-38100"/>
              <a:ext cx="544751" cy="5281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20"/>
          <p:cNvGrpSpPr/>
          <p:nvPr/>
        </p:nvGrpSpPr>
        <p:grpSpPr>
          <a:xfrm>
            <a:off x="1028700" y="668975"/>
            <a:ext cx="15940997" cy="8589354"/>
            <a:chOff x="0" y="-38100"/>
            <a:chExt cx="1719058" cy="909735"/>
          </a:xfrm>
        </p:grpSpPr>
        <p:sp>
          <p:nvSpPr>
            <p:cNvPr id="107" name="Google Shape;107;p20"/>
            <p:cNvSpPr/>
            <p:nvPr/>
          </p:nvSpPr>
          <p:spPr>
            <a:xfrm>
              <a:off x="0" y="0"/>
              <a:ext cx="1719058" cy="871635"/>
            </a:xfrm>
            <a:custGeom>
              <a:rect b="b" l="l" r="r" t="t"/>
              <a:pathLst>
                <a:path extrusionOk="0" h="871635" w="1719058">
                  <a:moveTo>
                    <a:pt x="11925" y="0"/>
                  </a:moveTo>
                  <a:lnTo>
                    <a:pt x="1707134" y="0"/>
                  </a:lnTo>
                  <a:cubicBezTo>
                    <a:pt x="1710296" y="0"/>
                    <a:pt x="1713329" y="1256"/>
                    <a:pt x="1715566" y="3493"/>
                  </a:cubicBezTo>
                  <a:cubicBezTo>
                    <a:pt x="1717802" y="5729"/>
                    <a:pt x="1719058" y="8762"/>
                    <a:pt x="1719058" y="11925"/>
                  </a:cubicBezTo>
                  <a:lnTo>
                    <a:pt x="1719058" y="859710"/>
                  </a:lnTo>
                  <a:cubicBezTo>
                    <a:pt x="1719058" y="866296"/>
                    <a:pt x="1713719" y="871635"/>
                    <a:pt x="1707134" y="871635"/>
                  </a:cubicBezTo>
                  <a:lnTo>
                    <a:pt x="11925" y="871635"/>
                  </a:lnTo>
                  <a:cubicBezTo>
                    <a:pt x="5339" y="871635"/>
                    <a:pt x="0" y="866296"/>
                    <a:pt x="0" y="859710"/>
                  </a:cubicBezTo>
                  <a:lnTo>
                    <a:pt x="0" y="11925"/>
                  </a:lnTo>
                  <a:cubicBezTo>
                    <a:pt x="0" y="5339"/>
                    <a:pt x="5339" y="0"/>
                    <a:pt x="11925" y="0"/>
                  </a:cubicBez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 txBox="1"/>
            <p:nvPr/>
          </p:nvSpPr>
          <p:spPr>
            <a:xfrm>
              <a:off x="0" y="-38100"/>
              <a:ext cx="1719058" cy="90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0"/>
          <p:cNvSpPr txBox="1"/>
          <p:nvPr/>
        </p:nvSpPr>
        <p:spPr>
          <a:xfrm>
            <a:off x="2619277" y="4681675"/>
            <a:ext cx="130497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Gerrymandering</a:t>
            </a:r>
            <a:endParaRPr i="0" sz="9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0" name="Google Shape;110;p20"/>
          <p:cNvGrpSpPr/>
          <p:nvPr/>
        </p:nvGrpSpPr>
        <p:grpSpPr>
          <a:xfrm>
            <a:off x="440752" y="8073488"/>
            <a:ext cx="2526524" cy="2574033"/>
            <a:chOff x="0" y="-38100"/>
            <a:chExt cx="267596" cy="272628"/>
          </a:xfrm>
        </p:grpSpPr>
        <p:sp>
          <p:nvSpPr>
            <p:cNvPr id="111" name="Google Shape;111;p20"/>
            <p:cNvSpPr/>
            <p:nvPr/>
          </p:nvSpPr>
          <p:spPr>
            <a:xfrm>
              <a:off x="0" y="0"/>
              <a:ext cx="267596" cy="234528"/>
            </a:xfrm>
            <a:custGeom>
              <a:rect b="b" l="l" r="r" t="t"/>
              <a:pathLst>
                <a:path extrusionOk="0" h="234528" w="267596">
                  <a:moveTo>
                    <a:pt x="76606" y="0"/>
                  </a:moveTo>
                  <a:lnTo>
                    <a:pt x="190990" y="0"/>
                  </a:lnTo>
                  <a:cubicBezTo>
                    <a:pt x="233298" y="0"/>
                    <a:pt x="267596" y="34298"/>
                    <a:pt x="267596" y="76606"/>
                  </a:cubicBezTo>
                  <a:lnTo>
                    <a:pt x="267596" y="157921"/>
                  </a:lnTo>
                  <a:cubicBezTo>
                    <a:pt x="267596" y="178239"/>
                    <a:pt x="259525" y="197724"/>
                    <a:pt x="245158" y="212090"/>
                  </a:cubicBezTo>
                  <a:cubicBezTo>
                    <a:pt x="230792" y="226457"/>
                    <a:pt x="211307" y="234528"/>
                    <a:pt x="190990" y="234528"/>
                  </a:cubicBezTo>
                  <a:lnTo>
                    <a:pt x="76606" y="234528"/>
                  </a:lnTo>
                  <a:cubicBezTo>
                    <a:pt x="34298" y="234528"/>
                    <a:pt x="0" y="200230"/>
                    <a:pt x="0" y="157921"/>
                  </a:cubicBezTo>
                  <a:lnTo>
                    <a:pt x="0" y="76606"/>
                  </a:lnTo>
                  <a:cubicBezTo>
                    <a:pt x="0" y="56289"/>
                    <a:pt x="8071" y="36804"/>
                    <a:pt x="22438" y="22438"/>
                  </a:cubicBezTo>
                  <a:cubicBezTo>
                    <a:pt x="36804" y="8071"/>
                    <a:pt x="56289" y="0"/>
                    <a:pt x="76606" y="0"/>
                  </a:cubicBezTo>
                  <a:close/>
                </a:path>
              </a:pathLst>
            </a:custGeom>
            <a:solidFill>
              <a:srgbClr val="5286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0"/>
            <p:cNvSpPr txBox="1"/>
            <p:nvPr/>
          </p:nvSpPr>
          <p:spPr>
            <a:xfrm>
              <a:off x="0" y="-38100"/>
              <a:ext cx="267596" cy="272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0"/>
          <p:cNvGrpSpPr/>
          <p:nvPr/>
        </p:nvGrpSpPr>
        <p:grpSpPr>
          <a:xfrm>
            <a:off x="1310468" y="1323697"/>
            <a:ext cx="213301" cy="213301"/>
            <a:chOff x="0" y="0"/>
            <a:chExt cx="812800" cy="812800"/>
          </a:xfrm>
        </p:grpSpPr>
        <p:sp>
          <p:nvSpPr>
            <p:cNvPr id="114" name="Google Shape;114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20"/>
          <p:cNvSpPr/>
          <p:nvPr/>
        </p:nvSpPr>
        <p:spPr>
          <a:xfrm>
            <a:off x="15668823" y="2210264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20"/>
          <p:cNvGrpSpPr/>
          <p:nvPr/>
        </p:nvGrpSpPr>
        <p:grpSpPr>
          <a:xfrm>
            <a:off x="16296297" y="2610759"/>
            <a:ext cx="213301" cy="213301"/>
            <a:chOff x="0" y="0"/>
            <a:chExt cx="812800" cy="812800"/>
          </a:xfrm>
        </p:grpSpPr>
        <p:sp>
          <p:nvSpPr>
            <p:cNvPr id="118" name="Google Shape;118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20"/>
          <p:cNvGrpSpPr/>
          <p:nvPr/>
        </p:nvGrpSpPr>
        <p:grpSpPr>
          <a:xfrm>
            <a:off x="675297" y="8656653"/>
            <a:ext cx="213301" cy="213301"/>
            <a:chOff x="0" y="0"/>
            <a:chExt cx="812800" cy="812800"/>
          </a:xfrm>
        </p:grpSpPr>
        <p:sp>
          <p:nvSpPr>
            <p:cNvPr id="121" name="Google Shape;12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31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3" name="Google Shape;123;p20" title="vegleges_1.png"/>
          <p:cNvPicPr preferRelativeResize="0"/>
          <p:nvPr/>
        </p:nvPicPr>
        <p:blipFill rotWithShape="1">
          <a:blip r:embed="rId3">
            <a:alphaModFix/>
          </a:blip>
          <a:srcRect b="0" l="-5988" r="0" t="2229"/>
          <a:stretch/>
        </p:blipFill>
        <p:spPr>
          <a:xfrm>
            <a:off x="13927003" y="6267919"/>
            <a:ext cx="4735299" cy="47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a31d62e5c_0_331"/>
          <p:cNvSpPr/>
          <p:nvPr/>
        </p:nvSpPr>
        <p:spPr>
          <a:xfrm>
            <a:off x="772600" y="5406700"/>
            <a:ext cx="8387167" cy="1545956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6a31d62e5c_0_331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36a31d62e5c_0_331"/>
          <p:cNvSpPr txBox="1"/>
          <p:nvPr/>
        </p:nvSpPr>
        <p:spPr>
          <a:xfrm>
            <a:off x="1407475" y="5578600"/>
            <a:ext cx="74976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Hogyan lehet eldönteni, hogy egy felosztás mennyire igazságos?</a:t>
            </a:r>
            <a:endParaRPr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Can Algorithms Lick Politicians' Gerrymandering? | BU Today | Boston  University" id="288" name="Google Shape;288;g36a31d62e5c_0_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76096" y="1586815"/>
            <a:ext cx="6090600" cy="690229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g36a31d62e5c_0_331"/>
          <p:cNvSpPr/>
          <p:nvPr/>
        </p:nvSpPr>
        <p:spPr>
          <a:xfrm>
            <a:off x="924725" y="1360724"/>
            <a:ext cx="5961973" cy="1163831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36a31d62e5c_0_331"/>
          <p:cNvSpPr txBox="1"/>
          <p:nvPr/>
        </p:nvSpPr>
        <p:spPr>
          <a:xfrm>
            <a:off x="1407463" y="1665575"/>
            <a:ext cx="7497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Hogyan lehet kivédeni?</a:t>
            </a:r>
            <a:endParaRPr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6a31d62e5c_0_352"/>
          <p:cNvSpPr txBox="1"/>
          <p:nvPr/>
        </p:nvSpPr>
        <p:spPr>
          <a:xfrm>
            <a:off x="1028700" y="1095375"/>
            <a:ext cx="14256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Hogyan lehet kivédeni?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96" name="Google Shape;296;g36a31d62e5c_0_352"/>
          <p:cNvSpPr txBox="1"/>
          <p:nvPr/>
        </p:nvSpPr>
        <p:spPr>
          <a:xfrm>
            <a:off x="1028700" y="3429000"/>
            <a:ext cx="14414700" cy="39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33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aleway"/>
              <a:buChar char="❏"/>
            </a:pPr>
            <a:r>
              <a:rPr i="0" lang="en-US" sz="4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Az egész ország egy körzet (pl. Izrael, Hollandia) </a:t>
            </a:r>
            <a:br>
              <a:rPr i="0" lang="en-US" sz="4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i="0" sz="4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5334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Raleway"/>
              <a:buChar char="❏"/>
            </a:pPr>
            <a:r>
              <a:rPr i="0" lang="en-US" sz="4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Egy politikailag független szervezet határozza meg a </a:t>
            </a: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választókerületeket</a:t>
            </a:r>
            <a:r>
              <a:rPr i="0" lang="en-US" sz="4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(Pl. </a:t>
            </a:r>
            <a:r>
              <a:rPr lang="en-US" sz="4800">
                <a:latin typeface="Raleway"/>
                <a:ea typeface="Raleway"/>
                <a:cs typeface="Raleway"/>
                <a:sym typeface="Raleway"/>
              </a:rPr>
              <a:t>Egyesült Királyság</a:t>
            </a:r>
            <a:r>
              <a:rPr i="0" lang="en-US" sz="48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Kanada)</a:t>
            </a:r>
            <a:endParaRPr i="0" sz="48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7" name="Google Shape;297;g36a31d62e5c_0_352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6a31d62e5c_0_352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a31d62e5c_0_362"/>
          <p:cNvSpPr txBox="1"/>
          <p:nvPr/>
        </p:nvSpPr>
        <p:spPr>
          <a:xfrm>
            <a:off x="1028700" y="1095375"/>
            <a:ext cx="1587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Mennyire igazságos egy felosztás?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04" name="Google Shape;304;g36a31d62e5c_0_362"/>
          <p:cNvSpPr txBox="1"/>
          <p:nvPr/>
        </p:nvSpPr>
        <p:spPr>
          <a:xfrm>
            <a:off x="1028700" y="3429000"/>
            <a:ext cx="14414700" cy="29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Az „elpazarolt” szavazatok aránya közel azonos?</a:t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Raleway"/>
              <a:ea typeface="Raleway"/>
              <a:cs typeface="Raleway"/>
              <a:sym typeface="Raleway"/>
            </a:endParaRPr>
          </a:p>
          <a:p>
            <a:pPr indent="-4572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Raleway"/>
              <a:buChar char="❏"/>
            </a:pPr>
            <a:r>
              <a:rPr b="0" i="0" lang="en-US" sz="36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Ha random változtatnánk a választókerületek határait akkor az esetek nagy százalékában hasonló eredmény jönne ki, mint ahogy felosztották a területet?</a:t>
            </a:r>
            <a:endParaRPr b="0" i="0" sz="36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5" name="Google Shape;305;g36a31d62e5c_0_362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6a31d62e5c_0_362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6a31d62e5c_0_371"/>
          <p:cNvSpPr txBox="1"/>
          <p:nvPr/>
        </p:nvSpPr>
        <p:spPr>
          <a:xfrm>
            <a:off x="1028700" y="1095375"/>
            <a:ext cx="15870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Feltétlen rossz dolog?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312" name="Google Shape;312;g36a31d62e5c_0_371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képen térkép, szöveg, atlasz látható&#10;&#10;Előfordulhat, hogy a mesterséges intelligencia által létrehozott tartalom helytelen." id="313" name="Google Shape;313;g36a31d62e5c_0_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7475" y="2693098"/>
            <a:ext cx="8075550" cy="566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36a31d62e5c_0_371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CED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6a31d62e5c_0_419"/>
          <p:cNvSpPr txBox="1"/>
          <p:nvPr/>
        </p:nvSpPr>
        <p:spPr>
          <a:xfrm>
            <a:off x="7469100" y="4527750"/>
            <a:ext cx="334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80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Vége.</a:t>
            </a:r>
            <a:endParaRPr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320" name="Google Shape;320;g36a31d62e5c_0_4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151" y="2614550"/>
            <a:ext cx="5716200" cy="65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a31d62e5c_0_433"/>
          <p:cNvSpPr txBox="1"/>
          <p:nvPr/>
        </p:nvSpPr>
        <p:spPr>
          <a:xfrm>
            <a:off x="1028700" y="1192350"/>
            <a:ext cx="16161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8000" u="none" cap="none" strike="noStrik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Különös alakú választókerületek</a:t>
            </a:r>
            <a:endParaRPr i="0" sz="80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29" name="Google Shape;129;g36a31d62e5c_0_433" title="kep_2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200" y="3066475"/>
            <a:ext cx="8382000" cy="559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6a31d62e5c_0_62"/>
          <p:cNvSpPr txBox="1"/>
          <p:nvPr/>
        </p:nvSpPr>
        <p:spPr>
          <a:xfrm>
            <a:off x="1028700" y="1095375"/>
            <a:ext cx="1623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Pennsylvania 7. választókörzete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35" name="Google Shape;135;g36a31d62e5c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750" y="2618225"/>
            <a:ext cx="10520449" cy="5822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@playercoalition's video Tweet" id="136" name="Google Shape;136;g36a31d62e5c_0_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5450" y="2593650"/>
            <a:ext cx="10438749" cy="587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6a31d62e5c_0_62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/>
        </p:nvSpPr>
        <p:spPr>
          <a:xfrm>
            <a:off x="1028700" y="1095375"/>
            <a:ext cx="16230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Texas 2. választókörzete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699" y="2617874"/>
            <a:ext cx="9884576" cy="6993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a31d62e5c_0_70"/>
          <p:cNvSpPr txBox="1"/>
          <p:nvPr/>
        </p:nvSpPr>
        <p:spPr>
          <a:xfrm>
            <a:off x="1028700" y="1095375"/>
            <a:ext cx="173931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North Carolina: 12. választókerülete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50" name="Google Shape;150;g36a31d62e5c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9500" y="3062102"/>
            <a:ext cx="10889000" cy="60297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6a31d62e5c_0_70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a31d62e5c_0_83"/>
          <p:cNvSpPr txBox="1"/>
          <p:nvPr/>
        </p:nvSpPr>
        <p:spPr>
          <a:xfrm>
            <a:off x="1028700" y="1095375"/>
            <a:ext cx="1057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Elbridge Gerry </a:t>
            </a:r>
            <a:r>
              <a:rPr i="0" lang="en-US" sz="3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(1744-1814)</a:t>
            </a:r>
            <a:endParaRPr i="0" sz="3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Elbridge Gerry – Wikipédia" id="157" name="Google Shape;157;g36a31d62e5c_0_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9431" y="1095374"/>
            <a:ext cx="5468100" cy="717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6a31d62e5c_0_83"/>
          <p:cNvSpPr txBox="1"/>
          <p:nvPr/>
        </p:nvSpPr>
        <p:spPr>
          <a:xfrm>
            <a:off x="1028700" y="3429000"/>
            <a:ext cx="10319100" cy="40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4318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leway"/>
              <a:buChar char="❏"/>
            </a:pPr>
            <a: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Massachusetts kormányzója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318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leway"/>
              <a:buChar char="❏"/>
            </a:pPr>
            <a:r>
              <a:rPr lang="en-US" sz="3200">
                <a:latin typeface="Raleway"/>
                <a:ea typeface="Raleway"/>
                <a:cs typeface="Raleway"/>
                <a:sym typeface="Raleway"/>
              </a:rPr>
              <a:t>az USA egyik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alapító atyja</a:t>
            </a:r>
            <a:endParaRPr b="0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Raleway"/>
              <a:ea typeface="Raleway"/>
              <a:cs typeface="Raleway"/>
              <a:sym typeface="Raleway"/>
            </a:endParaRPr>
          </a:p>
          <a:p>
            <a:pPr indent="-4318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leway"/>
              <a:buChar char="❏"/>
            </a:pPr>
            <a:r>
              <a:rPr lang="en-US" sz="3200">
                <a:latin typeface="Raleway"/>
                <a:ea typeface="Raleway"/>
                <a:cs typeface="Raleway"/>
                <a:sym typeface="Raleway"/>
              </a:rPr>
              <a:t>az USA 5. alelnöke (James Madison)</a:t>
            </a:r>
            <a:b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0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4318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Raleway"/>
              <a:buChar char="❏"/>
            </a:pPr>
            <a:r>
              <a:rPr lang="en-US" sz="3200">
                <a:latin typeface="Raleway"/>
                <a:ea typeface="Raleway"/>
                <a:cs typeface="Raleway"/>
                <a:sym typeface="Raleway"/>
              </a:rPr>
              <a:t>az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új bostoni körzethatárok jóváhagyója</a:t>
            </a:r>
            <a:endParaRPr b="0" i="0" sz="3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9" name="Google Shape;159;g36a31d62e5c_0_83"/>
          <p:cNvSpPr/>
          <p:nvPr/>
        </p:nvSpPr>
        <p:spPr>
          <a:xfrm>
            <a:off x="1928222" y="8489134"/>
            <a:ext cx="213360" cy="213360"/>
          </a:xfrm>
          <a:custGeom>
            <a:rect b="b" l="l" r="r" t="t"/>
            <a:pathLst>
              <a:path extrusionOk="0" h="812800" w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6a31d62e5c_0_83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a31d62e5c_0_161"/>
          <p:cNvSpPr txBox="1"/>
          <p:nvPr/>
        </p:nvSpPr>
        <p:spPr>
          <a:xfrm>
            <a:off x="1028700" y="1095375"/>
            <a:ext cx="173931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Boston Gazette karikatúra</a:t>
            </a:r>
            <a:endParaRPr i="0" sz="72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72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A képen rajz, vázlat, illusztráció, Nyomdászat látható&#10;&#10;Előfordulhat, hogy a mesterséges intelligencia által létrehozott tartalom helytelen." id="166" name="Google Shape;166;g36a31d62e5c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438" y="2955601"/>
            <a:ext cx="11399125" cy="66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36a31d62e5c_0_161"/>
          <p:cNvSpPr/>
          <p:nvPr/>
        </p:nvSpPr>
        <p:spPr>
          <a:xfrm>
            <a:off x="-2869198" y="1142343"/>
            <a:ext cx="3650839" cy="1014257"/>
          </a:xfrm>
          <a:custGeom>
            <a:rect b="b" l="l" r="r" t="t"/>
            <a:pathLst>
              <a:path extrusionOk="0" h="107414" w="386639">
                <a:moveTo>
                  <a:pt x="53020" y="0"/>
                </a:moveTo>
                <a:lnTo>
                  <a:pt x="333619" y="0"/>
                </a:lnTo>
                <a:cubicBezTo>
                  <a:pt x="362901" y="0"/>
                  <a:pt x="386639" y="23738"/>
                  <a:pt x="386639" y="53020"/>
                </a:cubicBezTo>
                <a:lnTo>
                  <a:pt x="386639" y="54394"/>
                </a:lnTo>
                <a:cubicBezTo>
                  <a:pt x="386639" y="83677"/>
                  <a:pt x="362901" y="107414"/>
                  <a:pt x="333619" y="107414"/>
                </a:cubicBezTo>
                <a:lnTo>
                  <a:pt x="53020" y="107414"/>
                </a:lnTo>
                <a:cubicBezTo>
                  <a:pt x="38958" y="107414"/>
                  <a:pt x="25472" y="101828"/>
                  <a:pt x="15529" y="91885"/>
                </a:cubicBezTo>
                <a:cubicBezTo>
                  <a:pt x="5586" y="81942"/>
                  <a:pt x="0" y="68456"/>
                  <a:pt x="0" y="54394"/>
                </a:cubicBezTo>
                <a:lnTo>
                  <a:pt x="0" y="53020"/>
                </a:lnTo>
                <a:cubicBezTo>
                  <a:pt x="0" y="23738"/>
                  <a:pt x="23738" y="0"/>
                  <a:pt x="53020" y="0"/>
                </a:cubicBezTo>
                <a:close/>
              </a:path>
            </a:pathLst>
          </a:custGeom>
          <a:solidFill>
            <a:srgbClr val="528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A3A3A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36a31d62e5c_0_4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2273" y="2787924"/>
            <a:ext cx="4893875" cy="48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6a31d62e5c_0_425"/>
          <p:cNvSpPr txBox="1"/>
          <p:nvPr/>
        </p:nvSpPr>
        <p:spPr>
          <a:xfrm>
            <a:off x="6554563" y="8302792"/>
            <a:ext cx="5109300" cy="72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1200"/>
              <a:buFont typeface="Albert Sans"/>
              <a:buNone/>
            </a:pPr>
            <a:r>
              <a:rPr b="1" i="0" lang="en-US" sz="3600" u="none" cap="none" strike="noStrike">
                <a:solidFill>
                  <a:srgbClr val="0000FF"/>
                </a:solidFill>
                <a:highlight>
                  <a:srgbClr val="FFFF00"/>
                </a:highlight>
                <a:latin typeface="Palatino Linotype"/>
                <a:ea typeface="Palatino Linotype"/>
                <a:cs typeface="Palatino Linotype"/>
                <a:sym typeface="Palatino Linotype"/>
              </a:rPr>
              <a:t>https://bit.ly/OaK_Gm</a:t>
            </a:r>
            <a:endParaRPr b="1" i="0" sz="3600" u="none" cap="none" strike="noStrike">
              <a:solidFill>
                <a:srgbClr val="0000FF"/>
              </a:solidFill>
              <a:highlight>
                <a:srgbClr val="FFFF00"/>
              </a:highlight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74" name="Google Shape;174;g36a31d62e5c_0_425"/>
          <p:cNvSpPr txBox="1"/>
          <p:nvPr/>
        </p:nvSpPr>
        <p:spPr>
          <a:xfrm>
            <a:off x="1028700" y="1192350"/>
            <a:ext cx="16161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en-US" sz="7200" u="none" cap="none" strike="noStrike">
                <a:solidFill>
                  <a:schemeClr val="lt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Gerrymandereljünk!</a:t>
            </a:r>
            <a:endParaRPr i="0" sz="7200" u="none" cap="none" strike="noStrike">
              <a:solidFill>
                <a:srgbClr val="FFFFFF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